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9"/>
  </p:notesMasterIdLst>
  <p:sldIdLst>
    <p:sldId id="256" r:id="rId5"/>
    <p:sldId id="264" r:id="rId6"/>
    <p:sldId id="257" r:id="rId7"/>
    <p:sldId id="3782" r:id="rId8"/>
    <p:sldId id="3783" r:id="rId9"/>
    <p:sldId id="3784" r:id="rId10"/>
    <p:sldId id="3785" r:id="rId11"/>
    <p:sldId id="3786" r:id="rId12"/>
    <p:sldId id="3772" r:id="rId13"/>
    <p:sldId id="3787" r:id="rId14"/>
    <p:sldId id="3616" r:id="rId15"/>
    <p:sldId id="3618" r:id="rId16"/>
    <p:sldId id="3761" r:id="rId17"/>
    <p:sldId id="3719" r:id="rId18"/>
    <p:sldId id="3720" r:id="rId19"/>
    <p:sldId id="3775" r:id="rId20"/>
    <p:sldId id="3788" r:id="rId21"/>
    <p:sldId id="3770" r:id="rId22"/>
    <p:sldId id="1293" r:id="rId23"/>
    <p:sldId id="3735" r:id="rId24"/>
    <p:sldId id="3789" r:id="rId25"/>
    <p:sldId id="3790" r:id="rId26"/>
    <p:sldId id="3791" r:id="rId27"/>
    <p:sldId id="37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64"/>
            <p14:sldId id="257"/>
            <p14:sldId id="3782"/>
            <p14:sldId id="3783"/>
            <p14:sldId id="3784"/>
            <p14:sldId id="3785"/>
            <p14:sldId id="3786"/>
            <p14:sldId id="3772"/>
            <p14:sldId id="3787"/>
            <p14:sldId id="3616"/>
            <p14:sldId id="3618"/>
            <p14:sldId id="3761"/>
            <p14:sldId id="3719"/>
            <p14:sldId id="3720"/>
            <p14:sldId id="3775"/>
            <p14:sldId id="3788"/>
            <p14:sldId id="3770"/>
            <p14:sldId id="1293"/>
            <p14:sldId id="3735"/>
            <p14:sldId id="3789"/>
            <p14:sldId id="3790"/>
            <p14:sldId id="3791"/>
            <p14:sldId id="37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2068C"/>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24662F-0597-4D12-8BE0-DA64F853CA4A}" v="212" dt="2018-10-17T20:52:52.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83" autoAdjust="0"/>
  </p:normalViewPr>
  <p:slideViewPr>
    <p:cSldViewPr snapToGrid="0">
      <p:cViewPr varScale="1">
        <p:scale>
          <a:sx n="116" d="100"/>
          <a:sy n="116" d="100"/>
        </p:scale>
        <p:origin x="5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Cappello" userId="97d54fbffe06a6e0" providerId="LiveId" clId="{EA24662F-0597-4D12-8BE0-DA64F853CA4A}"/>
    <pc:docChg chg="undo custSel addSld delSld modSld modSection">
      <pc:chgData name="Riccardo Cappello" userId="97d54fbffe06a6e0" providerId="LiveId" clId="{EA24662F-0597-4D12-8BE0-DA64F853CA4A}" dt="2018-10-17T20:52:52.246" v="208" actId="1037"/>
      <pc:docMkLst>
        <pc:docMk/>
      </pc:docMkLst>
      <pc:sldChg chg="addSp delSp modSp">
        <pc:chgData name="Riccardo Cappello" userId="97d54fbffe06a6e0" providerId="LiveId" clId="{EA24662F-0597-4D12-8BE0-DA64F853CA4A}" dt="2018-10-13T15:30:17.751" v="185" actId="1036"/>
        <pc:sldMkLst>
          <pc:docMk/>
          <pc:sldMk cId="477504486" sldId="257"/>
        </pc:sldMkLst>
        <pc:spChg chg="mod">
          <ac:chgData name="Riccardo Cappello" userId="97d54fbffe06a6e0" providerId="LiveId" clId="{EA24662F-0597-4D12-8BE0-DA64F853CA4A}" dt="2018-10-13T15:09:54.098" v="0"/>
          <ac:spMkLst>
            <pc:docMk/>
            <pc:sldMk cId="477504486" sldId="257"/>
            <ac:spMk id="2" creationId="{839C7298-752B-48BD-843F-683A22D59A7E}"/>
          </ac:spMkLst>
        </pc:spChg>
        <pc:spChg chg="mod">
          <ac:chgData name="Riccardo Cappello" userId="97d54fbffe06a6e0" providerId="LiveId" clId="{EA24662F-0597-4D12-8BE0-DA64F853CA4A}" dt="2018-10-13T15:10:12.341" v="5" actId="1035"/>
          <ac:spMkLst>
            <pc:docMk/>
            <pc:sldMk cId="477504486" sldId="257"/>
            <ac:spMk id="3" creationId="{2BA8E374-5793-40F2-A7B7-2D8AB053A278}"/>
          </ac:spMkLst>
        </pc:spChg>
        <pc:spChg chg="add mod ord">
          <ac:chgData name="Riccardo Cappello" userId="97d54fbffe06a6e0" providerId="LiveId" clId="{EA24662F-0597-4D12-8BE0-DA64F853CA4A}" dt="2018-10-13T15:30:17.751" v="185" actId="1036"/>
          <ac:spMkLst>
            <pc:docMk/>
            <pc:sldMk cId="477504486" sldId="257"/>
            <ac:spMk id="9" creationId="{A8EB8EC6-8BE0-44B7-8ACA-342EBA921358}"/>
          </ac:spMkLst>
        </pc:spChg>
        <pc:picChg chg="add mod">
          <ac:chgData name="Riccardo Cappello" userId="97d54fbffe06a6e0" providerId="LiveId" clId="{EA24662F-0597-4D12-8BE0-DA64F853CA4A}" dt="2018-10-13T15:30:17.751" v="185" actId="1036"/>
          <ac:picMkLst>
            <pc:docMk/>
            <pc:sldMk cId="477504486" sldId="257"/>
            <ac:picMk id="4" creationId="{F74BE2EE-A5BD-4996-8443-5C0DA45BEEBD}"/>
          </ac:picMkLst>
        </pc:picChg>
        <pc:picChg chg="add mod">
          <ac:chgData name="Riccardo Cappello" userId="97d54fbffe06a6e0" providerId="LiveId" clId="{EA24662F-0597-4D12-8BE0-DA64F853CA4A}" dt="2018-10-13T15:30:17.751" v="185" actId="1036"/>
          <ac:picMkLst>
            <pc:docMk/>
            <pc:sldMk cId="477504486" sldId="257"/>
            <ac:picMk id="5" creationId="{59D908DA-824A-4110-8F07-EAADE9A9AA26}"/>
          </ac:picMkLst>
        </pc:picChg>
        <pc:picChg chg="add mod">
          <ac:chgData name="Riccardo Cappello" userId="97d54fbffe06a6e0" providerId="LiveId" clId="{EA24662F-0597-4D12-8BE0-DA64F853CA4A}" dt="2018-10-13T15:30:17.751" v="185" actId="1036"/>
          <ac:picMkLst>
            <pc:docMk/>
            <pc:sldMk cId="477504486" sldId="257"/>
            <ac:picMk id="6" creationId="{C69BF41E-27CE-44B1-988A-E8B8323A29EF}"/>
          </ac:picMkLst>
        </pc:picChg>
        <pc:picChg chg="add del mod">
          <ac:chgData name="Riccardo Cappello" userId="97d54fbffe06a6e0" providerId="LiveId" clId="{EA24662F-0597-4D12-8BE0-DA64F853CA4A}" dt="2018-10-13T15:13:01.147" v="37" actId="478"/>
          <ac:picMkLst>
            <pc:docMk/>
            <pc:sldMk cId="477504486" sldId="257"/>
            <ac:picMk id="7" creationId="{EC8EB78D-82DE-4F02-B8EC-76BD964FDDC3}"/>
          </ac:picMkLst>
        </pc:picChg>
        <pc:picChg chg="add del mod">
          <ac:chgData name="Riccardo Cappello" userId="97d54fbffe06a6e0" providerId="LiveId" clId="{EA24662F-0597-4D12-8BE0-DA64F853CA4A}" dt="2018-10-13T15:13:01.147" v="37" actId="478"/>
          <ac:picMkLst>
            <pc:docMk/>
            <pc:sldMk cId="477504486" sldId="257"/>
            <ac:picMk id="8" creationId="{3DD8D7B8-B142-4738-A864-0344B033571E}"/>
          </ac:picMkLst>
        </pc:picChg>
      </pc:sldChg>
      <pc:sldChg chg="add">
        <pc:chgData name="Riccardo Cappello" userId="97d54fbffe06a6e0" providerId="LiveId" clId="{EA24662F-0597-4D12-8BE0-DA64F853CA4A}" dt="2018-10-13T15:14:32.268" v="54"/>
        <pc:sldMkLst>
          <pc:docMk/>
          <pc:sldMk cId="747776459" sldId="1293"/>
        </pc:sldMkLst>
      </pc:sldChg>
      <pc:sldChg chg="add del">
        <pc:chgData name="Riccardo Cappello" userId="97d54fbffe06a6e0" providerId="LiveId" clId="{EA24662F-0597-4D12-8BE0-DA64F853CA4A}" dt="2018-10-13T15:17:46.535" v="87"/>
        <pc:sldMkLst>
          <pc:docMk/>
          <pc:sldMk cId="140381770" sldId="3616"/>
        </pc:sldMkLst>
      </pc:sldChg>
      <pc:sldChg chg="add del">
        <pc:chgData name="Riccardo Cappello" userId="97d54fbffe06a6e0" providerId="LiveId" clId="{EA24662F-0597-4D12-8BE0-DA64F853CA4A}" dt="2018-10-13T15:17:46.535" v="87"/>
        <pc:sldMkLst>
          <pc:docMk/>
          <pc:sldMk cId="3455094571" sldId="3618"/>
        </pc:sldMkLst>
      </pc:sldChg>
      <pc:sldChg chg="modSp add del">
        <pc:chgData name="Riccardo Cappello" userId="97d54fbffe06a6e0" providerId="LiveId" clId="{EA24662F-0597-4D12-8BE0-DA64F853CA4A}" dt="2018-10-17T20:52:52.246" v="208" actId="1037"/>
        <pc:sldMkLst>
          <pc:docMk/>
          <pc:sldMk cId="730212799" sldId="3719"/>
        </pc:sldMkLst>
        <pc:picChg chg="mod">
          <ac:chgData name="Riccardo Cappello" userId="97d54fbffe06a6e0" providerId="LiveId" clId="{EA24662F-0597-4D12-8BE0-DA64F853CA4A}" dt="2018-10-17T20:52:52.246" v="208" actId="1037"/>
          <ac:picMkLst>
            <pc:docMk/>
            <pc:sldMk cId="730212799" sldId="3719"/>
            <ac:picMk id="9" creationId="{3A4F4E45-4F6B-421A-B779-FB1A8F98F17B}"/>
          </ac:picMkLst>
        </pc:picChg>
      </pc:sldChg>
      <pc:sldChg chg="add del">
        <pc:chgData name="Riccardo Cappello" userId="97d54fbffe06a6e0" providerId="LiveId" clId="{EA24662F-0597-4D12-8BE0-DA64F853CA4A}" dt="2018-10-13T15:17:46.535" v="87"/>
        <pc:sldMkLst>
          <pc:docMk/>
          <pc:sldMk cId="2810241983" sldId="3720"/>
        </pc:sldMkLst>
      </pc:sldChg>
      <pc:sldChg chg="add">
        <pc:chgData name="Riccardo Cappello" userId="97d54fbffe06a6e0" providerId="LiveId" clId="{EA24662F-0597-4D12-8BE0-DA64F853CA4A}" dt="2018-10-13T15:14:32.268" v="54"/>
        <pc:sldMkLst>
          <pc:docMk/>
          <pc:sldMk cId="1496229150" sldId="3735"/>
        </pc:sldMkLst>
      </pc:sldChg>
      <pc:sldChg chg="add del">
        <pc:chgData name="Riccardo Cappello" userId="97d54fbffe06a6e0" providerId="LiveId" clId="{EA24662F-0597-4D12-8BE0-DA64F853CA4A}" dt="2018-10-13T15:17:46.535" v="87"/>
        <pc:sldMkLst>
          <pc:docMk/>
          <pc:sldMk cId="557622101" sldId="3761"/>
        </pc:sldMkLst>
      </pc:sldChg>
      <pc:sldChg chg="add">
        <pc:chgData name="Riccardo Cappello" userId="97d54fbffe06a6e0" providerId="LiveId" clId="{EA24662F-0597-4D12-8BE0-DA64F853CA4A}" dt="2018-10-13T15:14:32.268" v="54"/>
        <pc:sldMkLst>
          <pc:docMk/>
          <pc:sldMk cId="2036605051" sldId="3770"/>
        </pc:sldMkLst>
      </pc:sldChg>
      <pc:sldChg chg="add">
        <pc:chgData name="Riccardo Cappello" userId="97d54fbffe06a6e0" providerId="LiveId" clId="{EA24662F-0597-4D12-8BE0-DA64F853CA4A}" dt="2018-10-13T15:17:02.396" v="77"/>
        <pc:sldMkLst>
          <pc:docMk/>
          <pc:sldMk cId="371913582" sldId="3772"/>
        </pc:sldMkLst>
      </pc:sldChg>
      <pc:sldChg chg="add">
        <pc:chgData name="Riccardo Cappello" userId="97d54fbffe06a6e0" providerId="LiveId" clId="{EA24662F-0597-4D12-8BE0-DA64F853CA4A}" dt="2018-10-13T15:17:57.755" v="88"/>
        <pc:sldMkLst>
          <pc:docMk/>
          <pc:sldMk cId="3161059437" sldId="3775"/>
        </pc:sldMkLst>
      </pc:sldChg>
      <pc:sldChg chg="add">
        <pc:chgData name="Riccardo Cappello" userId="97d54fbffe06a6e0" providerId="LiveId" clId="{EA24662F-0597-4D12-8BE0-DA64F853CA4A}" dt="2018-10-13T15:15:23.528" v="63"/>
        <pc:sldMkLst>
          <pc:docMk/>
          <pc:sldMk cId="3627348539" sldId="3782"/>
        </pc:sldMkLst>
      </pc:sldChg>
      <pc:sldChg chg="add">
        <pc:chgData name="Riccardo Cappello" userId="97d54fbffe06a6e0" providerId="LiveId" clId="{EA24662F-0597-4D12-8BE0-DA64F853CA4A}" dt="2018-10-13T15:15:38.226" v="65"/>
        <pc:sldMkLst>
          <pc:docMk/>
          <pc:sldMk cId="158418083" sldId="3783"/>
        </pc:sldMkLst>
      </pc:sldChg>
      <pc:sldChg chg="modSp add">
        <pc:chgData name="Riccardo Cappello" userId="97d54fbffe06a6e0" providerId="LiveId" clId="{EA24662F-0597-4D12-8BE0-DA64F853CA4A}" dt="2018-10-13T15:16:11.768" v="71" actId="404"/>
        <pc:sldMkLst>
          <pc:docMk/>
          <pc:sldMk cId="1894969082" sldId="3784"/>
        </pc:sldMkLst>
        <pc:spChg chg="mod">
          <ac:chgData name="Riccardo Cappello" userId="97d54fbffe06a6e0" providerId="LiveId" clId="{EA24662F-0597-4D12-8BE0-DA64F853CA4A}" dt="2018-10-13T15:16:11.768" v="71" actId="404"/>
          <ac:spMkLst>
            <pc:docMk/>
            <pc:sldMk cId="1894969082" sldId="3784"/>
            <ac:spMk id="4" creationId="{528D9A12-71BC-4CBB-A872-E706804636BF}"/>
          </ac:spMkLst>
        </pc:spChg>
      </pc:sldChg>
      <pc:sldChg chg="add">
        <pc:chgData name="Riccardo Cappello" userId="97d54fbffe06a6e0" providerId="LiveId" clId="{EA24662F-0597-4D12-8BE0-DA64F853CA4A}" dt="2018-10-13T15:16:20.580" v="72"/>
        <pc:sldMkLst>
          <pc:docMk/>
          <pc:sldMk cId="2553940645" sldId="3785"/>
        </pc:sldMkLst>
      </pc:sldChg>
      <pc:sldChg chg="add">
        <pc:chgData name="Riccardo Cappello" userId="97d54fbffe06a6e0" providerId="LiveId" clId="{EA24662F-0597-4D12-8BE0-DA64F853CA4A}" dt="2018-10-13T15:16:35.671" v="75"/>
        <pc:sldMkLst>
          <pc:docMk/>
          <pc:sldMk cId="2144053596" sldId="3786"/>
        </pc:sldMkLst>
      </pc:sldChg>
      <pc:sldChg chg="add">
        <pc:chgData name="Riccardo Cappello" userId="97d54fbffe06a6e0" providerId="LiveId" clId="{EA24662F-0597-4D12-8BE0-DA64F853CA4A}" dt="2018-10-13T15:17:15.009" v="79"/>
        <pc:sldMkLst>
          <pc:docMk/>
          <pc:sldMk cId="1150583082" sldId="3787"/>
        </pc:sldMkLst>
      </pc:sldChg>
      <pc:sldChg chg="add">
        <pc:chgData name="Riccardo Cappello" userId="97d54fbffe06a6e0" providerId="LiveId" clId="{EA24662F-0597-4D12-8BE0-DA64F853CA4A}" dt="2018-10-13T15:18:10.248" v="91"/>
        <pc:sldMkLst>
          <pc:docMk/>
          <pc:sldMk cId="274964455" sldId="3788"/>
        </pc:sldMkLst>
      </pc:sldChg>
      <pc:sldChg chg="add">
        <pc:chgData name="Riccardo Cappello" userId="97d54fbffe06a6e0" providerId="LiveId" clId="{EA24662F-0597-4D12-8BE0-DA64F853CA4A}" dt="2018-10-13T15:22:40.786" v="94"/>
        <pc:sldMkLst>
          <pc:docMk/>
          <pc:sldMk cId="4110722496" sldId="3789"/>
        </pc:sldMkLst>
      </pc:sldChg>
      <pc:sldChg chg="add">
        <pc:chgData name="Riccardo Cappello" userId="97d54fbffe06a6e0" providerId="LiveId" clId="{EA24662F-0597-4D12-8BE0-DA64F853CA4A}" dt="2018-10-13T15:22:51.548" v="96"/>
        <pc:sldMkLst>
          <pc:docMk/>
          <pc:sldMk cId="2609662370" sldId="3790"/>
        </pc:sldMkLst>
      </pc:sldChg>
      <pc:sldChg chg="add">
        <pc:chgData name="Riccardo Cappello" userId="97d54fbffe06a6e0" providerId="LiveId" clId="{EA24662F-0597-4D12-8BE0-DA64F853CA4A}" dt="2018-10-13T15:23:15.215" v="98"/>
        <pc:sldMkLst>
          <pc:docMk/>
          <pc:sldMk cId="3715620459" sldId="3791"/>
        </pc:sldMkLst>
      </pc:sldChg>
      <pc:sldChg chg="addSp delSp modSp">
        <pc:chgData name="Riccardo Cappello" userId="97d54fbffe06a6e0" providerId="LiveId" clId="{EA24662F-0597-4D12-8BE0-DA64F853CA4A}" dt="2018-10-13T15:25:38.381" v="183" actId="1076"/>
        <pc:sldMkLst>
          <pc:docMk/>
          <pc:sldMk cId="4054355656" sldId="3792"/>
        </pc:sldMkLst>
        <pc:spChg chg="mod">
          <ac:chgData name="Riccardo Cappello" userId="97d54fbffe06a6e0" providerId="LiveId" clId="{EA24662F-0597-4D12-8BE0-DA64F853CA4A}" dt="2018-10-13T15:24:30" v="112" actId="20577"/>
          <ac:spMkLst>
            <pc:docMk/>
            <pc:sldMk cId="4054355656" sldId="3792"/>
            <ac:spMk id="2" creationId="{839C7298-752B-48BD-843F-683A22D59A7E}"/>
          </ac:spMkLst>
        </pc:spChg>
        <pc:spChg chg="add del">
          <ac:chgData name="Riccardo Cappello" userId="97d54fbffe06a6e0" providerId="LiveId" clId="{EA24662F-0597-4D12-8BE0-DA64F853CA4A}" dt="2018-10-13T15:24:53.600" v="116"/>
          <ac:spMkLst>
            <pc:docMk/>
            <pc:sldMk cId="4054355656" sldId="3792"/>
            <ac:spMk id="8" creationId="{C0AF3B79-ED7D-4B96-B47F-65A94E689CE8}"/>
          </ac:spMkLst>
        </pc:spChg>
        <pc:spChg chg="add mod">
          <ac:chgData name="Riccardo Cappello" userId="97d54fbffe06a6e0" providerId="LiveId" clId="{EA24662F-0597-4D12-8BE0-DA64F853CA4A}" dt="2018-10-13T15:25:38.381" v="183" actId="1076"/>
          <ac:spMkLst>
            <pc:docMk/>
            <pc:sldMk cId="4054355656" sldId="3792"/>
            <ac:spMk id="10" creationId="{1E2790B9-6FC7-43CA-A462-1EE919D2C1C8}"/>
          </ac:spMkLst>
        </pc:spChg>
      </pc:sldChg>
      <pc:sldMasterChg chg="delSldLayout">
        <pc:chgData name="Riccardo Cappello" userId="97d54fbffe06a6e0" providerId="LiveId" clId="{EA24662F-0597-4D12-8BE0-DA64F853CA4A}" dt="2018-10-13T15:24:22.393" v="105" actId="2696"/>
        <pc:sldMasterMkLst>
          <pc:docMk/>
          <pc:sldMasterMk cId="3593001564" sldId="2147483715"/>
        </pc:sldMasterMkLst>
      </pc:sldMasterChg>
    </pc:docChg>
  </pc:docChgLst>
  <pc:docChgLst>
    <pc:chgData name="Marco Dal Pino" userId="14a896b6fdb3cc7c" providerId="LiveId" clId="{A345E51A-4AC8-43CB-856F-C40FBC235867}"/>
    <pc:docChg chg="custSel addSld delSld modSld">
      <pc:chgData name="Marco Dal Pino" userId="14a896b6fdb3cc7c" providerId="LiveId" clId="{A345E51A-4AC8-43CB-856F-C40FBC235867}" dt="2018-10-02T17:20:33.310" v="105" actId="14100"/>
      <pc:docMkLst>
        <pc:docMk/>
      </pc:docMkLst>
      <pc:sldChg chg="addSp delSp modSp add modTransition">
        <pc:chgData name="Marco Dal Pino" userId="14a896b6fdb3cc7c" providerId="LiveId" clId="{A345E51A-4AC8-43CB-856F-C40FBC235867}" dt="2018-10-02T17:20:33.310" v="105" actId="14100"/>
        <pc:sldMkLst>
          <pc:docMk/>
          <pc:sldMk cId="2404834603" sldId="264"/>
        </pc:sldMkLst>
        <pc:spChg chg="del">
          <ac:chgData name="Marco Dal Pino" userId="14a896b6fdb3cc7c" providerId="LiveId" clId="{A345E51A-4AC8-43CB-856F-C40FBC235867}" dt="2018-10-02T17:03:31.932" v="7"/>
          <ac:spMkLst>
            <pc:docMk/>
            <pc:sldMk cId="2404834603" sldId="264"/>
            <ac:spMk id="2" creationId="{C81AD734-5EF7-44B8-B4A3-0988B3460A3A}"/>
          </ac:spMkLst>
        </pc:spChg>
        <pc:spChg chg="del">
          <ac:chgData name="Marco Dal Pino" userId="14a896b6fdb3cc7c" providerId="LiveId" clId="{A345E51A-4AC8-43CB-856F-C40FBC235867}" dt="2018-10-02T17:03:31.932" v="7"/>
          <ac:spMkLst>
            <pc:docMk/>
            <pc:sldMk cId="2404834603" sldId="264"/>
            <ac:spMk id="3" creationId="{3AD297E6-0376-4DDC-9259-E2F779AEADE9}"/>
          </ac:spMkLst>
        </pc:spChg>
        <pc:spChg chg="add mod">
          <ac:chgData name="Marco Dal Pino" userId="14a896b6fdb3cc7c" providerId="LiveId" clId="{A345E51A-4AC8-43CB-856F-C40FBC235867}" dt="2018-10-02T17:03:55.312" v="34" actId="122"/>
          <ac:spMkLst>
            <pc:docMk/>
            <pc:sldMk cId="2404834603" sldId="264"/>
            <ac:spMk id="4" creationId="{F41FB483-E5F9-4C42-9ACE-AF307C3554F2}"/>
          </ac:spMkLst>
        </pc:spChg>
        <pc:picChg chg="add mod">
          <ac:chgData name="Marco Dal Pino" userId="14a896b6fdb3cc7c" providerId="LiveId" clId="{A345E51A-4AC8-43CB-856F-C40FBC235867}" dt="2018-10-02T17:20:33.310" v="105" actId="14100"/>
          <ac:picMkLst>
            <pc:docMk/>
            <pc:sldMk cId="2404834603" sldId="264"/>
            <ac:picMk id="5" creationId="{F077890D-165E-41A8-BA8F-24419405DCED}"/>
          </ac:picMkLst>
        </pc:picChg>
        <pc:picChg chg="add mod">
          <ac:chgData name="Marco Dal Pino" userId="14a896b6fdb3cc7c" providerId="LiveId" clId="{A345E51A-4AC8-43CB-856F-C40FBC235867}" dt="2018-10-02T17:20:33.310" v="105" actId="14100"/>
          <ac:picMkLst>
            <pc:docMk/>
            <pc:sldMk cId="2404834603" sldId="264"/>
            <ac:picMk id="6" creationId="{3C90B0D0-0C08-4DAC-A027-C1CD26FFABB7}"/>
          </ac:picMkLst>
        </pc:picChg>
        <pc:picChg chg="add mod">
          <ac:chgData name="Marco Dal Pino" userId="14a896b6fdb3cc7c" providerId="LiveId" clId="{A345E51A-4AC8-43CB-856F-C40FBC235867}" dt="2018-10-02T17:20:10.223" v="87" actId="14100"/>
          <ac:picMkLst>
            <pc:docMk/>
            <pc:sldMk cId="2404834603" sldId="264"/>
            <ac:picMk id="7" creationId="{41D05A12-B514-4D07-A4AC-375FCF4112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37590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store in Microsoft Store for Business and Education. </a:t>
            </a:r>
          </a:p>
          <a:p>
            <a:r>
              <a:rPr lang="en-GB" dirty="0"/>
              <a:t>Only Windows 10</a:t>
            </a:r>
          </a:p>
          <a:p>
            <a:r>
              <a:rPr lang="en-GB" dirty="0"/>
              <a:t>Can work with WinForms / WPF apps using </a:t>
            </a:r>
            <a:r>
              <a:rPr lang="en-GB" b="1" dirty="0"/>
              <a:t>Desktop Bridge</a:t>
            </a:r>
          </a:p>
          <a:p>
            <a:r>
              <a:rPr lang="en-GB" dirty="0"/>
              <a:t>Can use in combination with </a:t>
            </a:r>
            <a:r>
              <a:rPr lang="en-GB" dirty="0" err="1"/>
              <a:t>inTune</a:t>
            </a:r>
            <a:r>
              <a:rPr lang="en-GB" dirty="0"/>
              <a:t> for managed devices.</a:t>
            </a: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269617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10/17/2018 10:50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19</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The functionality you know and love today remains and will continue to be actively expanded on at the same rapid cadence as you are used to. The services will get even more open and extensible with more choice to your workflows. You will be able to move to the new UI when it works for you and your team</a:t>
            </a:r>
            <a:endParaRPr lang="en-US" dirty="0"/>
          </a:p>
          <a:p>
            <a:endParaRPr lang="en-GB" dirty="0"/>
          </a:p>
          <a:p>
            <a:r>
              <a:rPr lang="en-GB" sz="1400" b="1" u="sng" dirty="0"/>
              <a:t>Existing Accounts</a:t>
            </a:r>
          </a:p>
          <a:p>
            <a:r>
              <a:rPr lang="en-GB" sz="1400" b="0" dirty="0">
                <a:solidFill>
                  <a:schemeClr val="tx1"/>
                </a:solidFill>
              </a:rPr>
              <a:t>https://myorg.visualstudio.com continues to work but new https://dev.azure.com/myOrg address also available for opt-in.</a:t>
            </a:r>
          </a:p>
          <a:p>
            <a:r>
              <a:rPr lang="en-GB" sz="1400" b="0" dirty="0">
                <a:solidFill>
                  <a:schemeClr val="tx1"/>
                </a:solidFill>
              </a:rPr>
              <a:t>New UI opt-in per user. Will start advertising new UI once feedback from new accounts and early adopters has been incorporated.</a:t>
            </a:r>
          </a:p>
          <a:p>
            <a:r>
              <a:rPr lang="en-GB" sz="1400" b="0" dirty="0">
                <a:solidFill>
                  <a:schemeClr val="tx1"/>
                </a:solidFill>
              </a:rPr>
              <a:t>Can disable services on a per project basis</a:t>
            </a:r>
          </a:p>
          <a:p>
            <a:r>
              <a:rPr lang="en-GB" sz="1400" b="0" dirty="0">
                <a:solidFill>
                  <a:schemeClr val="tx1"/>
                </a:solidFill>
              </a:rPr>
              <a:t>New Azure branding in communications and documentation (emails, alerts etc).</a:t>
            </a:r>
          </a:p>
          <a:p>
            <a:r>
              <a:rPr lang="en-GB" sz="1400" b="0" dirty="0">
                <a:solidFill>
                  <a:schemeClr val="tx1"/>
                </a:solidFill>
              </a:rPr>
              <a:t>Websites and documentation will move from Visual Studio to Azure based locations (with redirects in place).</a:t>
            </a:r>
          </a:p>
          <a:p>
            <a:r>
              <a:rPr lang="en-GB" sz="1400" b="0" dirty="0">
                <a:solidFill>
                  <a:schemeClr val="tx1"/>
                </a:solidFill>
              </a:rPr>
              <a:t>Redirects available for some time.</a:t>
            </a:r>
          </a:p>
          <a:p>
            <a:r>
              <a:rPr lang="en-GB" sz="1400" b="0" dirty="0">
                <a:solidFill>
                  <a:schemeClr val="tx1"/>
                </a:solidFill>
              </a:rPr>
              <a:t>TFS will remain the on-premises brand until we ship the next major version in 2019. Existing TFS branded information and downloads remain in Visual Studio locations until next release. The new UI will be available in that release.</a:t>
            </a:r>
          </a:p>
          <a:p>
            <a:endParaRPr lang="en-GB" dirty="0"/>
          </a:p>
          <a:p>
            <a:r>
              <a:rPr lang="en-GB" sz="1400" b="1" dirty="0"/>
              <a:t>Pricing</a:t>
            </a:r>
          </a:p>
          <a:p>
            <a:r>
              <a:rPr lang="en-GB" sz="1400" b="0" dirty="0">
                <a:solidFill>
                  <a:schemeClr val="tx1"/>
                </a:solidFill>
              </a:rPr>
              <a:t>A few key changes:</a:t>
            </a:r>
          </a:p>
          <a:p>
            <a:pPr marL="285750" indent="-285750">
              <a:buFont typeface="Arial" panose="020B0604020202020204" pitchFamily="34" charset="0"/>
              <a:buChar char="•"/>
            </a:pPr>
            <a:r>
              <a:rPr lang="en-GB" sz="1400" b="0" dirty="0">
                <a:solidFill>
                  <a:schemeClr val="tx1"/>
                </a:solidFill>
              </a:rPr>
              <a:t>Public project usage is free.</a:t>
            </a:r>
          </a:p>
          <a:p>
            <a:pPr marL="285750" indent="-285750">
              <a:buFont typeface="Arial" panose="020B0604020202020204" pitchFamily="34" charset="0"/>
              <a:buChar char="•"/>
            </a:pPr>
            <a:r>
              <a:rPr lang="en-GB" sz="1400" b="0" dirty="0">
                <a:solidFill>
                  <a:schemeClr val="tx1"/>
                </a:solidFill>
              </a:rPr>
              <a:t>The free tier for Pipelines now includes 1,800 minutes per month, up from 240.</a:t>
            </a:r>
          </a:p>
          <a:p>
            <a:pPr marL="285750" indent="-285750">
              <a:buFont typeface="Arial" panose="020B0604020202020204" pitchFamily="34" charset="0"/>
              <a:buChar char="•"/>
            </a:pPr>
            <a:r>
              <a:rPr lang="en-GB" sz="1400" b="0" dirty="0">
                <a:solidFill>
                  <a:schemeClr val="tx1"/>
                </a:solidFill>
              </a:rPr>
              <a:t>Pipelines can be used independently from Repos—so if your repos are hosted on GitHub you don’t need to pay for Repos &amp; Boards (Basic) for your users.</a:t>
            </a:r>
          </a:p>
          <a:p>
            <a:endParaRPr lang="en-GB" sz="1400" dirty="0"/>
          </a:p>
          <a:p>
            <a:r>
              <a:rPr lang="en-GB" sz="1400" b="1" u="sng" dirty="0"/>
              <a:t>New Accounts</a:t>
            </a:r>
          </a:p>
          <a:p>
            <a:r>
              <a:rPr lang="en-GB" sz="1400" b="0" dirty="0">
                <a:solidFill>
                  <a:schemeClr val="tx1"/>
                </a:solidFill>
              </a:rPr>
              <a:t>https://dev.azure.com/myOrg based URL.</a:t>
            </a:r>
          </a:p>
          <a:p>
            <a:r>
              <a:rPr lang="en-GB" sz="1400" b="0" dirty="0">
                <a:solidFill>
                  <a:schemeClr val="tx1"/>
                </a:solidFill>
              </a:rPr>
              <a:t>New UI by default.</a:t>
            </a:r>
          </a:p>
          <a:p>
            <a:endParaRPr lang="en-GB"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990734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009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10/17/2018 10:50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10/17/2018 10:50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8</a:t>
            </a:fld>
            <a:endParaRPr lang="en-US">
              <a:solidFill>
                <a:prstClr val="black"/>
              </a:solidFill>
            </a:endParaRPr>
          </a:p>
        </p:txBody>
      </p:sp>
    </p:spTree>
    <p:extLst>
      <p:ext uri="{BB962C8B-B14F-4D97-AF65-F5344CB8AC3E}">
        <p14:creationId xmlns:p14="http://schemas.microsoft.com/office/powerpoint/2010/main" val="1823335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019554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2188980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emf"/><Relationship Id="rId11" Type="http://schemas.openxmlformats.org/officeDocument/2006/relationships/image" Target="../media/image3.png"/><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14.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15.svg"/><Relationship Id="rId9"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17.png"/><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pic>
        <p:nvPicPr>
          <p:cNvPr id="5" name="Graphic 4">
            <a:extLst>
              <a:ext uri="{FF2B5EF4-FFF2-40B4-BE49-F238E27FC236}">
                <a16:creationId xmlns:a16="http://schemas.microsoft.com/office/drawing/2014/main" id="{7B814EBF-A6F1-463C-BFA6-0D8B8012F7D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5032" y="20673"/>
            <a:ext cx="5127959" cy="1728228"/>
          </a:xfrm>
          <a:prstGeom prst="rect">
            <a:avLst/>
          </a:prstGeom>
        </p:spPr>
      </p:pic>
      <p:sp>
        <p:nvSpPr>
          <p:cNvPr id="8" name="Rectangle 7">
            <a:extLst>
              <a:ext uri="{FF2B5EF4-FFF2-40B4-BE49-F238E27FC236}">
                <a16:creationId xmlns:a16="http://schemas.microsoft.com/office/drawing/2014/main" id="{F592810F-5714-4141-ABFB-36DB2CD97168}"/>
              </a:ext>
            </a:extLst>
          </p:cNvPr>
          <p:cNvSpPr/>
          <p:nvPr userDrawn="1"/>
        </p:nvSpPr>
        <p:spPr>
          <a:xfrm>
            <a:off x="5318699" y="1111900"/>
            <a:ext cx="285963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FFFFFF"/>
                </a:solidFill>
                <a:effectLst/>
              </a:rPr>
              <a:t>10 Years</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Graphic 7">
            <a:extLst>
              <a:ext uri="{FF2B5EF4-FFF2-40B4-BE49-F238E27FC236}">
                <a16:creationId xmlns:a16="http://schemas.microsoft.com/office/drawing/2014/main" id="{D3F12022-54EB-463C-881C-26972D506B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11" name="Graphic 10">
            <a:extLst>
              <a:ext uri="{FF2B5EF4-FFF2-40B4-BE49-F238E27FC236}">
                <a16:creationId xmlns:a16="http://schemas.microsoft.com/office/drawing/2014/main" id="{E72A044E-83F8-4A2E-877C-41DEE919F96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7" name="Graphic 6">
            <a:extLst>
              <a:ext uri="{FF2B5EF4-FFF2-40B4-BE49-F238E27FC236}">
                <a16:creationId xmlns:a16="http://schemas.microsoft.com/office/drawing/2014/main" id="{431A7FB8-82E6-4BF8-A776-9B2CAB868D9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pic>
        <p:nvPicPr>
          <p:cNvPr id="7" name="Graphic 6">
            <a:extLst>
              <a:ext uri="{FF2B5EF4-FFF2-40B4-BE49-F238E27FC236}">
                <a16:creationId xmlns:a16="http://schemas.microsoft.com/office/drawing/2014/main" id="{0E6198DA-E705-4B01-8995-5BDFFA1D0A1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Graphic 4">
            <a:extLst>
              <a:ext uri="{FF2B5EF4-FFF2-40B4-BE49-F238E27FC236}">
                <a16:creationId xmlns:a16="http://schemas.microsoft.com/office/drawing/2014/main" id="{42A1240A-7157-4A9A-9273-CAC0FC2AF08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Graphic 4">
            <a:extLst>
              <a:ext uri="{FF2B5EF4-FFF2-40B4-BE49-F238E27FC236}">
                <a16:creationId xmlns:a16="http://schemas.microsoft.com/office/drawing/2014/main" id="{99EA20C4-3DA6-4266-8902-49B4BD6FE5D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37864203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68608494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008078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6965732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pic>
        <p:nvPicPr>
          <p:cNvPr id="12" name="Graphic 11">
            <a:extLst>
              <a:ext uri="{FF2B5EF4-FFF2-40B4-BE49-F238E27FC236}">
                <a16:creationId xmlns:a16="http://schemas.microsoft.com/office/drawing/2014/main" id="{46915C87-3FB9-438F-AD09-C96AB42ADEF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1376433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7147286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52149631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8578197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Graphic 7">
            <a:extLst>
              <a:ext uri="{FF2B5EF4-FFF2-40B4-BE49-F238E27FC236}">
                <a16:creationId xmlns:a16="http://schemas.microsoft.com/office/drawing/2014/main" id="{0EC5BCCE-4B4C-4BC8-9D36-E192C06516C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67750877-A442-4CA3-8C55-2679EDC77D0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Graphic 5">
            <a:extLst>
              <a:ext uri="{FF2B5EF4-FFF2-40B4-BE49-F238E27FC236}">
                <a16:creationId xmlns:a16="http://schemas.microsoft.com/office/drawing/2014/main" id="{C475406D-FBF8-470F-8A46-06468F6162C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pic>
        <p:nvPicPr>
          <p:cNvPr id="10" name="Graphic 9">
            <a:extLst>
              <a:ext uri="{FF2B5EF4-FFF2-40B4-BE49-F238E27FC236}">
                <a16:creationId xmlns:a16="http://schemas.microsoft.com/office/drawing/2014/main" id="{A43EF450-EBE3-44F2-8933-0372BE044AC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13" name="Graphic 12">
            <a:extLst>
              <a:ext uri="{FF2B5EF4-FFF2-40B4-BE49-F238E27FC236}">
                <a16:creationId xmlns:a16="http://schemas.microsoft.com/office/drawing/2014/main" id="{8322AB92-BFE9-49A0-9BCF-9D7DA37D2BD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439E75BD-A5F9-4A6A-BCE4-C6D74624497A}"/>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Graphic 5">
            <a:extLst>
              <a:ext uri="{FF2B5EF4-FFF2-40B4-BE49-F238E27FC236}">
                <a16:creationId xmlns:a16="http://schemas.microsoft.com/office/drawing/2014/main" id="{E7718272-323C-46A7-AE9E-49FEE4DBAE3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9" r:id="rId17"/>
    <p:sldLayoutId id="2147483760" r:id="rId18"/>
    <p:sldLayoutId id="2147483762" r:id="rId19"/>
    <p:sldLayoutId id="2147483763" r:id="rId20"/>
    <p:sldLayoutId id="2147483764" r:id="rId21"/>
    <p:sldLayoutId id="2147483765" r:id="rId22"/>
    <p:sldLayoutId id="214748376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6.png"/><Relationship Id="rId7" Type="http://schemas.openxmlformats.org/officeDocument/2006/relationships/image" Target="../media/image47.sv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63.sv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1.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32.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31.png"/><Relationship Id="rId2" Type="http://schemas.openxmlformats.org/officeDocument/2006/relationships/notesSlide" Target="../notesSlides/notesSlide16.xml"/><Relationship Id="rId16"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30.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432818" y="1607262"/>
            <a:ext cx="4428530" cy="4445011"/>
          </a:xfrm>
          <a:prstGeom prst="ellipse">
            <a:avLst/>
          </a:prstGeom>
          <a:noFill/>
          <a:ln w="22542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7B3FCF83-6518-468F-B297-662DA582B8CC}"/>
              </a:ext>
              <a:ext uri="{C183D7F6-B498-43B3-948B-1728B52AA6E4}">
                <adec:decorative xmlns:adec="http://schemas.microsoft.com/office/drawing/2017/decorative" val="1"/>
              </a:ext>
            </a:extLst>
          </p:cNvPr>
          <p:cNvSpPr/>
          <p:nvPr/>
        </p:nvSpPr>
        <p:spPr bwMode="auto">
          <a:xfrm>
            <a:off x="6455123" y="1606148"/>
            <a:ext cx="4428530" cy="4445011"/>
          </a:xfrm>
          <a:prstGeom prst="ellipse">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Iteratively Removing Impediments</a:t>
            </a:r>
          </a:p>
        </p:txBody>
      </p:sp>
      <p:sp>
        <p:nvSpPr>
          <p:cNvPr id="52" name="Build">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6827804" y="1359563"/>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7767498" y="2984979"/>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Deploy">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002252" y="12216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165424" y="1595154"/>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perate">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255475" y="3212415"/>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364843" y="3596021"/>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Monitor">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101660" y="50496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165424" y="5239793"/>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Plan">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6829533" y="507342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6881155" y="5239791"/>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Develop">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5675720" y="3239041"/>
            <a:ext cx="1269392" cy="1274116"/>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5738086" y="3622288"/>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
        <p:nvSpPr>
          <p:cNvPr id="3" name="Text Placeholder 2">
            <a:extLst>
              <a:ext uri="{FF2B5EF4-FFF2-40B4-BE49-F238E27FC236}">
                <a16:creationId xmlns:a16="http://schemas.microsoft.com/office/drawing/2014/main" id="{83A38CA2-2C8D-4E4A-A62B-F3E02BB6C884}"/>
              </a:ext>
            </a:extLst>
          </p:cNvPr>
          <p:cNvSpPr>
            <a:spLocks noGrp="1"/>
          </p:cNvSpPr>
          <p:nvPr>
            <p:ph type="body" sz="quarter" idx="10"/>
          </p:nvPr>
        </p:nvSpPr>
        <p:spPr>
          <a:xfrm>
            <a:off x="426425" y="1745749"/>
            <a:ext cx="4449537" cy="1923506"/>
          </a:xfrm>
        </p:spPr>
        <p:txBody>
          <a:bodyPr/>
          <a:lstStyle/>
          <a:p>
            <a:r>
              <a:rPr lang="en-GB" sz="2353" dirty="0">
                <a:solidFill>
                  <a:schemeClr val="bg2">
                    <a:lumMod val="50000"/>
                  </a:schemeClr>
                </a:solidFill>
              </a:rPr>
              <a:t>Find the pain points in your DevOps processes and improve a bit, reassess and improve again. </a:t>
            </a:r>
          </a:p>
          <a:p>
            <a:r>
              <a:rPr lang="en-GB" sz="2353" dirty="0">
                <a:solidFill>
                  <a:schemeClr val="bg2">
                    <a:lumMod val="50000"/>
                  </a:schemeClr>
                </a:solidFill>
              </a:rPr>
              <a:t>Lots of small incremental improvements add up.</a:t>
            </a:r>
            <a:endParaRPr lang="en-US" sz="2353" dirty="0">
              <a:solidFill>
                <a:schemeClr val="bg2">
                  <a:lumMod val="50000"/>
                </a:schemeClr>
              </a:solidFill>
            </a:endParaRPr>
          </a:p>
        </p:txBody>
      </p:sp>
    </p:spTree>
    <p:extLst>
      <p:ext uri="{BB962C8B-B14F-4D97-AF65-F5344CB8AC3E}">
        <p14:creationId xmlns:p14="http://schemas.microsoft.com/office/powerpoint/2010/main" val="115058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88"/>
                                        </p:tgtEl>
                                        <p:attrNameLst>
                                          <p:attrName>fillcolor</p:attrName>
                                        </p:attrNameLst>
                                      </p:cBhvr>
                                      <p:to>
                                        <a:srgbClr val="C4E4FF"/>
                                      </p:to>
                                    </p:animClr>
                                    <p:set>
                                      <p:cBhvr>
                                        <p:cTn id="7" dur="500" fill="hold"/>
                                        <p:tgtEl>
                                          <p:spTgt spid="88"/>
                                        </p:tgtEl>
                                        <p:attrNameLst>
                                          <p:attrName>fill.type</p:attrName>
                                        </p:attrNameLst>
                                      </p:cBhvr>
                                      <p:to>
                                        <p:strVal val="solid"/>
                                      </p:to>
                                    </p:set>
                                    <p:set>
                                      <p:cBhvr>
                                        <p:cTn id="8" dur="500" fill="hold"/>
                                        <p:tgtEl>
                                          <p:spTgt spid="8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90"/>
                                        </p:tgtEl>
                                        <p:attrNameLst>
                                          <p:attrName>fillcolor</p:attrName>
                                        </p:attrNameLst>
                                      </p:cBhvr>
                                      <p:to>
                                        <a:srgbClr val="C4E4FF"/>
                                      </p:to>
                                    </p:animClr>
                                    <p:set>
                                      <p:cBhvr>
                                        <p:cTn id="13" dur="500" fill="hold"/>
                                        <p:tgtEl>
                                          <p:spTgt spid="90"/>
                                        </p:tgtEl>
                                        <p:attrNameLst>
                                          <p:attrName>fill.type</p:attrName>
                                        </p:attrNameLst>
                                      </p:cBhvr>
                                      <p:to>
                                        <p:strVal val="solid"/>
                                      </p:to>
                                    </p:set>
                                    <p:set>
                                      <p:cBhvr>
                                        <p:cTn id="14" dur="500" fill="hold"/>
                                        <p:tgtEl>
                                          <p:spTgt spid="90"/>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88"/>
                                        </p:tgtEl>
                                        <p:attrNameLst>
                                          <p:attrName>fillcolor</p:attrName>
                                        </p:attrNameLst>
                                      </p:cBhvr>
                                      <p:to>
                                        <a:srgbClr val="EAEAEA"/>
                                      </p:to>
                                    </p:animClr>
                                    <p:set>
                                      <p:cBhvr>
                                        <p:cTn id="17" dur="500" fill="hold"/>
                                        <p:tgtEl>
                                          <p:spTgt spid="88"/>
                                        </p:tgtEl>
                                        <p:attrNameLst>
                                          <p:attrName>fill.type</p:attrName>
                                        </p:attrNameLst>
                                      </p:cBhvr>
                                      <p:to>
                                        <p:strVal val="solid"/>
                                      </p:to>
                                    </p:set>
                                    <p:set>
                                      <p:cBhvr>
                                        <p:cTn id="18" dur="500" fill="hold"/>
                                        <p:tgtEl>
                                          <p:spTgt spid="88"/>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52"/>
                                        </p:tgtEl>
                                        <p:attrNameLst>
                                          <p:attrName>fillcolor</p:attrName>
                                        </p:attrNameLst>
                                      </p:cBhvr>
                                      <p:to>
                                        <a:srgbClr val="C4E4FF"/>
                                      </p:to>
                                    </p:animClr>
                                    <p:set>
                                      <p:cBhvr>
                                        <p:cTn id="23" dur="500" fill="hold"/>
                                        <p:tgtEl>
                                          <p:spTgt spid="52"/>
                                        </p:tgtEl>
                                        <p:attrNameLst>
                                          <p:attrName>fill.type</p:attrName>
                                        </p:attrNameLst>
                                      </p:cBhvr>
                                      <p:to>
                                        <p:strVal val="solid"/>
                                      </p:to>
                                    </p:set>
                                    <p:set>
                                      <p:cBhvr>
                                        <p:cTn id="24" dur="500" fill="hold"/>
                                        <p:tgtEl>
                                          <p:spTgt spid="52"/>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90"/>
                                        </p:tgtEl>
                                        <p:attrNameLst>
                                          <p:attrName>fillcolor</p:attrName>
                                        </p:attrNameLst>
                                      </p:cBhvr>
                                      <p:to>
                                        <a:srgbClr val="EAEAEA"/>
                                      </p:to>
                                    </p:animClr>
                                    <p:set>
                                      <p:cBhvr>
                                        <p:cTn id="27" dur="500" fill="hold"/>
                                        <p:tgtEl>
                                          <p:spTgt spid="90"/>
                                        </p:tgtEl>
                                        <p:attrNameLst>
                                          <p:attrName>fill.type</p:attrName>
                                        </p:attrNameLst>
                                      </p:cBhvr>
                                      <p:to>
                                        <p:strVal val="solid"/>
                                      </p:to>
                                    </p:set>
                                    <p:set>
                                      <p:cBhvr>
                                        <p:cTn id="28" dur="500" fill="hold"/>
                                        <p:tgtEl>
                                          <p:spTgt spid="90"/>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82"/>
                                        </p:tgtEl>
                                        <p:attrNameLst>
                                          <p:attrName>fillcolor</p:attrName>
                                        </p:attrNameLst>
                                      </p:cBhvr>
                                      <p:to>
                                        <a:srgbClr val="C4E4FF"/>
                                      </p:to>
                                    </p:animClr>
                                    <p:set>
                                      <p:cBhvr>
                                        <p:cTn id="33" dur="500" fill="hold"/>
                                        <p:tgtEl>
                                          <p:spTgt spid="82"/>
                                        </p:tgtEl>
                                        <p:attrNameLst>
                                          <p:attrName>fill.type</p:attrName>
                                        </p:attrNameLst>
                                      </p:cBhvr>
                                      <p:to>
                                        <p:strVal val="solid"/>
                                      </p:to>
                                    </p:set>
                                    <p:set>
                                      <p:cBhvr>
                                        <p:cTn id="34" dur="500" fill="hold"/>
                                        <p:tgtEl>
                                          <p:spTgt spid="82"/>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52"/>
                                        </p:tgtEl>
                                        <p:attrNameLst>
                                          <p:attrName>fillcolor</p:attrName>
                                        </p:attrNameLst>
                                      </p:cBhvr>
                                      <p:to>
                                        <a:srgbClr val="EAEAEA"/>
                                      </p:to>
                                    </p:animClr>
                                    <p:set>
                                      <p:cBhvr>
                                        <p:cTn id="37" dur="500" fill="hold"/>
                                        <p:tgtEl>
                                          <p:spTgt spid="52"/>
                                        </p:tgtEl>
                                        <p:attrNameLst>
                                          <p:attrName>fill.type</p:attrName>
                                        </p:attrNameLst>
                                      </p:cBhvr>
                                      <p:to>
                                        <p:strVal val="solid"/>
                                      </p:to>
                                    </p:set>
                                    <p:set>
                                      <p:cBhvr>
                                        <p:cTn id="38" dur="500" fill="hold"/>
                                        <p:tgtEl>
                                          <p:spTgt spid="52"/>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84"/>
                                        </p:tgtEl>
                                        <p:attrNameLst>
                                          <p:attrName>fillcolor</p:attrName>
                                        </p:attrNameLst>
                                      </p:cBhvr>
                                      <p:to>
                                        <a:srgbClr val="C4E4FF"/>
                                      </p:to>
                                    </p:animClr>
                                    <p:set>
                                      <p:cBhvr>
                                        <p:cTn id="43" dur="500" fill="hold"/>
                                        <p:tgtEl>
                                          <p:spTgt spid="84"/>
                                        </p:tgtEl>
                                        <p:attrNameLst>
                                          <p:attrName>fill.type</p:attrName>
                                        </p:attrNameLst>
                                      </p:cBhvr>
                                      <p:to>
                                        <p:strVal val="solid"/>
                                      </p:to>
                                    </p:set>
                                    <p:set>
                                      <p:cBhvr>
                                        <p:cTn id="44" dur="500" fill="hold"/>
                                        <p:tgtEl>
                                          <p:spTgt spid="84"/>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82"/>
                                        </p:tgtEl>
                                        <p:attrNameLst>
                                          <p:attrName>fillcolor</p:attrName>
                                        </p:attrNameLst>
                                      </p:cBhvr>
                                      <p:to>
                                        <a:srgbClr val="EAEAEA"/>
                                      </p:to>
                                    </p:animClr>
                                    <p:set>
                                      <p:cBhvr>
                                        <p:cTn id="47" dur="500" fill="hold"/>
                                        <p:tgtEl>
                                          <p:spTgt spid="82"/>
                                        </p:tgtEl>
                                        <p:attrNameLst>
                                          <p:attrName>fill.type</p:attrName>
                                        </p:attrNameLst>
                                      </p:cBhvr>
                                      <p:to>
                                        <p:strVal val="solid"/>
                                      </p:to>
                                    </p:set>
                                    <p:set>
                                      <p:cBhvr>
                                        <p:cTn id="48" dur="500" fill="hold"/>
                                        <p:tgtEl>
                                          <p:spTgt spid="82"/>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86"/>
                                        </p:tgtEl>
                                        <p:attrNameLst>
                                          <p:attrName>fillcolor</p:attrName>
                                        </p:attrNameLst>
                                      </p:cBhvr>
                                      <p:to>
                                        <a:srgbClr val="C4E4FF"/>
                                      </p:to>
                                    </p:animClr>
                                    <p:set>
                                      <p:cBhvr>
                                        <p:cTn id="53" dur="500" fill="hold"/>
                                        <p:tgtEl>
                                          <p:spTgt spid="86"/>
                                        </p:tgtEl>
                                        <p:attrNameLst>
                                          <p:attrName>fill.type</p:attrName>
                                        </p:attrNameLst>
                                      </p:cBhvr>
                                      <p:to>
                                        <p:strVal val="solid"/>
                                      </p:to>
                                    </p:set>
                                    <p:set>
                                      <p:cBhvr>
                                        <p:cTn id="54" dur="500" fill="hold"/>
                                        <p:tgtEl>
                                          <p:spTgt spid="86"/>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84"/>
                                        </p:tgtEl>
                                        <p:attrNameLst>
                                          <p:attrName>fillcolor</p:attrName>
                                        </p:attrNameLst>
                                      </p:cBhvr>
                                      <p:to>
                                        <a:srgbClr val="EAEAEA"/>
                                      </p:to>
                                    </p:animClr>
                                    <p:set>
                                      <p:cBhvr>
                                        <p:cTn id="57" dur="500" fill="hold"/>
                                        <p:tgtEl>
                                          <p:spTgt spid="84"/>
                                        </p:tgtEl>
                                        <p:attrNameLst>
                                          <p:attrName>fill.type</p:attrName>
                                        </p:attrNameLst>
                                      </p:cBhvr>
                                      <p:to>
                                        <p:strVal val="solid"/>
                                      </p:to>
                                    </p:set>
                                    <p:set>
                                      <p:cBhvr>
                                        <p:cTn id="58" dur="500" fill="hold"/>
                                        <p:tgtEl>
                                          <p:spTgt spid="84"/>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1000" fill="hold"/>
                                        <p:tgtEl>
                                          <p:spTgt spid="51"/>
                                        </p:tgtEl>
                                        <p:attrNameLst>
                                          <p:attrName>stroke.color</p:attrName>
                                        </p:attrNameLst>
                                      </p:cBhvr>
                                      <p:to>
                                        <a:srgbClr val="737373"/>
                                      </p:to>
                                    </p:animClr>
                                    <p:set>
                                      <p:cBhvr>
                                        <p:cTn id="63" dur="1000" fill="hold"/>
                                        <p:tgtEl>
                                          <p:spTgt spid="5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Use built-in scrum boards and planning tools to help your teams run sprints, stand-ups, and planning meetings.</a:t>
            </a:r>
            <a:endParaRPr lang="en-US" sz="1176">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Securely connect with and push code into your Git repos from any IDE, editor, or Git client.</a:t>
            </a:r>
            <a:endParaRPr lang="en-US" sz="1176">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Add validations and extensions from the marketplace or build your own using web hooks and REST APIs.</a:t>
            </a:r>
            <a:endParaRPr lang="en-US" sz="1176">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5349"/>
            <a:ext cx="6040010" cy="4359690"/>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9"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14689"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C504-8F7E-48E0-8AF4-EFC6FC619FC9}"/>
              </a:ext>
            </a:extLst>
          </p:cNvPr>
          <p:cNvSpPr>
            <a:spLocks noGrp="1"/>
          </p:cNvSpPr>
          <p:nvPr>
            <p:ph type="title"/>
          </p:nvPr>
        </p:nvSpPr>
        <p:spPr>
          <a:xfrm>
            <a:off x="1285499" y="2881420"/>
            <a:ext cx="10010687" cy="2311098"/>
          </a:xfrm>
        </p:spPr>
        <p:txBody>
          <a:bodyPr/>
          <a:lstStyle/>
          <a:p>
            <a:pPr>
              <a:lnSpc>
                <a:spcPct val="100000"/>
              </a:lnSpc>
              <a:spcBef>
                <a:spcPts val="0"/>
              </a:spcBef>
              <a:spcAft>
                <a:spcPts val="2941"/>
              </a:spcAft>
            </a:pPr>
            <a:r>
              <a:rPr lang="en-GB" sz="3137" dirty="0"/>
              <a:t>Demo</a:t>
            </a:r>
            <a:br>
              <a:rPr lang="en-GB" sz="3137" dirty="0"/>
            </a:br>
            <a:r>
              <a:rPr lang="en-GB" dirty="0"/>
              <a:t>Open Source</a:t>
            </a:r>
            <a:br>
              <a:rPr lang="en-GB" dirty="0"/>
            </a:br>
            <a:r>
              <a:rPr lang="en-GB" sz="4705" dirty="0"/>
              <a:t>Powered by Azure Pipelines</a:t>
            </a:r>
            <a:endParaRPr lang="en-US" dirty="0"/>
          </a:p>
        </p:txBody>
      </p:sp>
    </p:spTree>
    <p:extLst>
      <p:ext uri="{BB962C8B-B14F-4D97-AF65-F5344CB8AC3E}">
        <p14:creationId xmlns:p14="http://schemas.microsoft.com/office/powerpoint/2010/main" val="316105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7BB28F-D4C0-4848-933D-BB7F62C167DC}"/>
              </a:ext>
            </a:extLst>
          </p:cNvPr>
          <p:cNvSpPr/>
          <p:nvPr/>
        </p:nvSpPr>
        <p:spPr bwMode="auto">
          <a:xfrm>
            <a:off x="7597658" y="391301"/>
            <a:ext cx="4164806" cy="203791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Self-Hosted Agents</a:t>
            </a: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1"/>
          </p:nvPr>
        </p:nvSpPr>
        <p:spPr>
          <a:xfrm>
            <a:off x="426425" y="1293256"/>
            <a:ext cx="5555965" cy="2573144"/>
          </a:xfrm>
        </p:spPr>
        <p:txBody>
          <a:bodyPr/>
          <a:lstStyle/>
          <a:p>
            <a:pPr marL="448193" indent="-448193">
              <a:buFont typeface="Arial" panose="020B0604020202020204" pitchFamily="34" charset="0"/>
              <a:buChar char="•"/>
            </a:pPr>
            <a:r>
              <a:rPr lang="en-US" dirty="0"/>
              <a:t>Ideal if you require custom build pre-requisites, control vendor license keys </a:t>
            </a:r>
            <a:r>
              <a:rPr lang="en-US" dirty="0" err="1"/>
              <a:t>etc</a:t>
            </a:r>
            <a:endParaRPr lang="en-US" dirty="0"/>
          </a:p>
          <a:p>
            <a:pPr marL="448193" indent="-448193">
              <a:buFont typeface="Arial" panose="020B0604020202020204" pitchFamily="34" charset="0"/>
              <a:buChar char="•"/>
            </a:pPr>
            <a:r>
              <a:rPr lang="en-GB" dirty="0"/>
              <a:t>C</a:t>
            </a:r>
            <a:r>
              <a:rPr lang="en-US" dirty="0"/>
              <a:t>an create in cloud or on-prem</a:t>
            </a:r>
          </a:p>
          <a:p>
            <a:pPr marL="448193" indent="-448193">
              <a:buFont typeface="Arial" panose="020B0604020202020204" pitchFamily="34" charset="0"/>
              <a:buChar char="•"/>
            </a:pPr>
            <a:r>
              <a:rPr lang="en-GB" dirty="0"/>
              <a:t>Can also d</a:t>
            </a:r>
            <a:r>
              <a:rPr lang="en-US" dirty="0" err="1"/>
              <a:t>eploy</a:t>
            </a:r>
            <a:r>
              <a:rPr lang="en-US" dirty="0"/>
              <a:t> to on-prem servers from Azure DevOps</a:t>
            </a:r>
          </a:p>
          <a:p>
            <a:pPr marL="448193" indent="-448193">
              <a:buFont typeface="Arial" panose="020B0604020202020204" pitchFamily="34" charset="0"/>
              <a:buChar char="•"/>
            </a:pPr>
            <a:r>
              <a:rPr lang="en-GB" dirty="0"/>
              <a:t>C</a:t>
            </a:r>
            <a:r>
              <a:rPr lang="en-US" dirty="0"/>
              <a:t>an use deployment groups to dynamically provision to target deployment group types</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36379" y="6430606"/>
            <a:ext cx="11326085" cy="95044"/>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Graphic 12" descr="Azure DevOps">
            <a:extLst>
              <a:ext uri="{FF2B5EF4-FFF2-40B4-BE49-F238E27FC236}">
                <a16:creationId xmlns:a16="http://schemas.microsoft.com/office/drawing/2014/main" id="{C98B7AFC-B6BF-4686-8564-52878EE1D5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4332" y="710177"/>
            <a:ext cx="2248625" cy="352923"/>
          </a:xfrm>
          <a:prstGeom prst="rect">
            <a:avLst/>
          </a:prstGeom>
        </p:spPr>
      </p:pic>
      <p:pic>
        <p:nvPicPr>
          <p:cNvPr id="14" name="Graphic 13">
            <a:extLst>
              <a:ext uri="{FF2B5EF4-FFF2-40B4-BE49-F238E27FC236}">
                <a16:creationId xmlns:a16="http://schemas.microsoft.com/office/drawing/2014/main" id="{ED065BA7-1DAB-429B-AE28-35E6BDCA5A4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4499" y="599839"/>
            <a:ext cx="470982" cy="470982"/>
          </a:xfrm>
          <a:prstGeom prst="rect">
            <a:avLst/>
          </a:prstGeom>
        </p:spPr>
      </p:pic>
      <p:sp>
        <p:nvSpPr>
          <p:cNvPr id="9" name="Rectangle 8">
            <a:extLst>
              <a:ext uri="{FF2B5EF4-FFF2-40B4-BE49-F238E27FC236}">
                <a16:creationId xmlns:a16="http://schemas.microsoft.com/office/drawing/2014/main" id="{BF0708ED-4504-4849-AF60-0BC5324EC803}"/>
              </a:ext>
            </a:extLst>
          </p:cNvPr>
          <p:cNvSpPr/>
          <p:nvPr/>
        </p:nvSpPr>
        <p:spPr bwMode="auto">
          <a:xfrm>
            <a:off x="7843579" y="1482907"/>
            <a:ext cx="1634190" cy="55155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GB" sz="1568" dirty="0">
                <a:solidFill>
                  <a:schemeClr val="tx1">
                    <a:lumMod val="50000"/>
                    <a:lumOff val="50000"/>
                  </a:schemeClr>
                </a:solidFill>
                <a:ea typeface="Segoe UI" pitchFamily="34" charset="0"/>
                <a:cs typeface="Segoe UI" pitchFamily="34" charset="0"/>
              </a:rPr>
              <a:t>Default</a:t>
            </a:r>
            <a:endParaRPr lang="en-US" sz="1568" dirty="0" err="1">
              <a:solidFill>
                <a:schemeClr val="tx1">
                  <a:lumMod val="50000"/>
                  <a:lumOff val="5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A26C41F-350C-467C-B353-FB7D9860F2A9}"/>
              </a:ext>
            </a:extLst>
          </p:cNvPr>
          <p:cNvSpPr/>
          <p:nvPr/>
        </p:nvSpPr>
        <p:spPr bwMode="auto">
          <a:xfrm>
            <a:off x="9833816" y="1465575"/>
            <a:ext cx="1634190" cy="55155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GB" sz="1568" dirty="0">
                <a:solidFill>
                  <a:schemeClr val="tx1">
                    <a:lumMod val="50000"/>
                    <a:lumOff val="50000"/>
                  </a:schemeClr>
                </a:solidFill>
                <a:ea typeface="Segoe UI" pitchFamily="34" charset="0"/>
                <a:cs typeface="Segoe UI" pitchFamily="34" charset="0"/>
              </a:rPr>
              <a:t>Hosted</a:t>
            </a:r>
            <a:endParaRPr lang="en-US" sz="1568" dirty="0" err="1">
              <a:solidFill>
                <a:schemeClr val="tx1">
                  <a:lumMod val="50000"/>
                  <a:lumOff val="50000"/>
                </a:schemeClr>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2D1201A9-96E0-483B-9E44-5D1A81038268}"/>
              </a:ext>
            </a:extLst>
          </p:cNvPr>
          <p:cNvGrpSpPr/>
          <p:nvPr/>
        </p:nvGrpSpPr>
        <p:grpSpPr>
          <a:xfrm>
            <a:off x="9396311" y="2748091"/>
            <a:ext cx="2366153" cy="851362"/>
            <a:chOff x="9354393" y="2716338"/>
            <a:chExt cx="2413599" cy="868434"/>
          </a:xfrm>
        </p:grpSpPr>
        <p:sp>
          <p:nvSpPr>
            <p:cNvPr id="10" name="Rectangle 9">
              <a:extLst>
                <a:ext uri="{FF2B5EF4-FFF2-40B4-BE49-F238E27FC236}">
                  <a16:creationId xmlns:a16="http://schemas.microsoft.com/office/drawing/2014/main" id="{CBBA4E8B-2419-437E-B7F6-1727A13F4659}"/>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29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372" dirty="0">
                  <a:solidFill>
                    <a:schemeClr val="tx1">
                      <a:lumMod val="50000"/>
                      <a:lumOff val="50000"/>
                    </a:schemeClr>
                  </a:solidFill>
                  <a:ea typeface="Segoe UI" pitchFamily="34" charset="0"/>
                  <a:cs typeface="Segoe UI" pitchFamily="34" charset="0"/>
                </a:rPr>
                <a:t>Microsoft Hosted Agents</a:t>
              </a:r>
              <a:endParaRPr lang="en-US" sz="1372" dirty="0" err="1">
                <a:solidFill>
                  <a:schemeClr val="tx1">
                    <a:lumMod val="50000"/>
                    <a:lumOff val="50000"/>
                  </a:schemeClr>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FD507F9-F98C-4D7D-9C72-AACBF3AD93CE}"/>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3FCECBF7-62E4-4DA8-862C-0D581CEC620F}"/>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606713F-45FB-48EF-9179-F6A7BDD08A48}"/>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6E9B2A1-0DA6-4494-86F7-15B11115048E}"/>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Connector 29">
            <a:extLst>
              <a:ext uri="{FF2B5EF4-FFF2-40B4-BE49-F238E27FC236}">
                <a16:creationId xmlns:a16="http://schemas.microsoft.com/office/drawing/2014/main" id="{898E05F0-EFB8-46A1-905A-60A4900C6C97}"/>
              </a:ext>
            </a:extLst>
          </p:cNvPr>
          <p:cNvCxnSpPr/>
          <p:nvPr/>
        </p:nvCxnSpPr>
        <p:spPr>
          <a:xfrm flipH="1">
            <a:off x="7039032" y="3935237"/>
            <a:ext cx="4854974" cy="0"/>
          </a:xfrm>
          <a:prstGeom prst="line">
            <a:avLst/>
          </a:prstGeom>
          <a:ln w="57150">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BA77109-0BF7-421F-9F5C-C57AAA2E45EE}"/>
              </a:ext>
            </a:extLst>
          </p:cNvPr>
          <p:cNvGrpSpPr/>
          <p:nvPr/>
        </p:nvGrpSpPr>
        <p:grpSpPr>
          <a:xfrm>
            <a:off x="7597658" y="4506776"/>
            <a:ext cx="2366153" cy="851362"/>
            <a:chOff x="9354393" y="2716338"/>
            <a:chExt cx="2413599" cy="868434"/>
          </a:xfrm>
        </p:grpSpPr>
        <p:sp>
          <p:nvSpPr>
            <p:cNvPr id="32" name="Rectangle 31">
              <a:extLst>
                <a:ext uri="{FF2B5EF4-FFF2-40B4-BE49-F238E27FC236}">
                  <a16:creationId xmlns:a16="http://schemas.microsoft.com/office/drawing/2014/main" id="{64F13455-F204-4033-84C4-90B7CCDFD6F3}"/>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29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372" dirty="0">
                  <a:solidFill>
                    <a:schemeClr val="tx1">
                      <a:lumMod val="50000"/>
                      <a:lumOff val="50000"/>
                    </a:schemeClr>
                  </a:solidFill>
                  <a:ea typeface="Segoe UI" pitchFamily="34" charset="0"/>
                  <a:cs typeface="Segoe UI" pitchFamily="34" charset="0"/>
                </a:rPr>
                <a:t>Self-Hosted Agents</a:t>
              </a:r>
              <a:endParaRPr lang="en-US" sz="1372" dirty="0" err="1">
                <a:solidFill>
                  <a:schemeClr val="tx1">
                    <a:lumMod val="50000"/>
                    <a:lumOff val="50000"/>
                  </a:schemeClr>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5D15CD-917D-49EB-A7DC-B3A79C0B1BC0}"/>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92B0C31C-E5D5-431A-8C17-FC54BD68250D}"/>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22F9F05-A628-48F0-8CB8-E1BEEA23AD80}"/>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CC63162-2E3E-46EF-9EE7-E48BEB746081}"/>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D36352A9-F925-4726-B357-28E495D6EC6C}"/>
              </a:ext>
            </a:extLst>
          </p:cNvPr>
          <p:cNvSpPr/>
          <p:nvPr/>
        </p:nvSpPr>
        <p:spPr bwMode="auto">
          <a:xfrm flipH="1">
            <a:off x="7597658" y="5741157"/>
            <a:ext cx="4164805" cy="851362"/>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29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372" dirty="0">
                <a:solidFill>
                  <a:schemeClr val="tx1">
                    <a:lumMod val="50000"/>
                    <a:lumOff val="50000"/>
                  </a:schemeClr>
                </a:solidFill>
                <a:ea typeface="Segoe UI" pitchFamily="34" charset="0"/>
                <a:cs typeface="Segoe UI" pitchFamily="34" charset="0"/>
              </a:rPr>
              <a:t>Target on-premises environment</a:t>
            </a:r>
            <a:endParaRPr lang="en-US" sz="1372" dirty="0" err="1">
              <a:solidFill>
                <a:schemeClr val="tx1">
                  <a:lumMod val="50000"/>
                  <a:lumOff val="50000"/>
                </a:schemeClr>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D4305D64-FDD6-4831-81E4-D0E988FE9609}"/>
              </a:ext>
            </a:extLst>
          </p:cNvPr>
          <p:cNvSpPr/>
          <p:nvPr/>
        </p:nvSpPr>
        <p:spPr bwMode="auto">
          <a:xfrm>
            <a:off x="11193664"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D89ECAF6-85D2-4B43-9DBA-816D0E452F6D}"/>
              </a:ext>
            </a:extLst>
          </p:cNvPr>
          <p:cNvSpPr/>
          <p:nvPr/>
        </p:nvSpPr>
        <p:spPr bwMode="auto">
          <a:xfrm>
            <a:off x="10616648"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DF29709-1A52-4E21-9459-965B1B2058F7}"/>
              </a:ext>
            </a:extLst>
          </p:cNvPr>
          <p:cNvSpPr/>
          <p:nvPr/>
        </p:nvSpPr>
        <p:spPr bwMode="auto">
          <a:xfrm>
            <a:off x="10039634"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021BC03-6EFD-4CD7-9218-DD2F7E6E7BF5}"/>
              </a:ext>
            </a:extLst>
          </p:cNvPr>
          <p:cNvSpPr/>
          <p:nvPr/>
        </p:nvSpPr>
        <p:spPr bwMode="auto">
          <a:xfrm>
            <a:off x="9462620"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06192A2C-5F99-4066-B8C7-EEB5D50AC335}"/>
              </a:ext>
            </a:extLst>
          </p:cNvPr>
          <p:cNvSpPr/>
          <p:nvPr/>
        </p:nvSpPr>
        <p:spPr bwMode="auto">
          <a:xfrm>
            <a:off x="8885607"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2CB0371-C53F-4DD3-ACA4-E9B72881629E}"/>
              </a:ext>
            </a:extLst>
          </p:cNvPr>
          <p:cNvSpPr/>
          <p:nvPr/>
        </p:nvSpPr>
        <p:spPr bwMode="auto">
          <a:xfrm>
            <a:off x="8308593"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502016D-7ED2-440A-AEB7-3354C631BA19}"/>
              </a:ext>
            </a:extLst>
          </p:cNvPr>
          <p:cNvSpPr/>
          <p:nvPr/>
        </p:nvSpPr>
        <p:spPr bwMode="auto">
          <a:xfrm>
            <a:off x="7731579"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18D37704-9065-4B4E-8F94-5C9BC0A879E8}"/>
              </a:ext>
            </a:extLst>
          </p:cNvPr>
          <p:cNvCxnSpPr/>
          <p:nvPr/>
        </p:nvCxnSpPr>
        <p:spPr>
          <a:xfrm flipV="1">
            <a:off x="8660673" y="2034462"/>
            <a:ext cx="0" cy="2472314"/>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4AEE6D-FD22-4D49-ACFF-2B53E1BC1F0A}"/>
              </a:ext>
            </a:extLst>
          </p:cNvPr>
          <p:cNvCxnSpPr>
            <a:cxnSpLocks/>
            <a:stCxn id="10" idx="0"/>
          </p:cNvCxnSpPr>
          <p:nvPr/>
        </p:nvCxnSpPr>
        <p:spPr>
          <a:xfrm flipV="1">
            <a:off x="10579387" y="2034462"/>
            <a:ext cx="0" cy="71362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3B2654B-53B0-4DDD-8BDC-0EB49848029E}"/>
              </a:ext>
            </a:extLst>
          </p:cNvPr>
          <p:cNvCxnSpPr>
            <a:stCxn id="32" idx="1"/>
          </p:cNvCxnSpPr>
          <p:nvPr/>
        </p:nvCxnSpPr>
        <p:spPr>
          <a:xfrm>
            <a:off x="9963811" y="4932457"/>
            <a:ext cx="791166" cy="808700"/>
          </a:xfrm>
          <a:prstGeom prst="bentConnector2">
            <a:avLst/>
          </a:prstGeom>
          <a:ln w="50800">
            <a:solidFill>
              <a:schemeClr val="accent3">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6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itting at a table using a computer&#10;&#10;Description generated with very high confidence">
            <a:extLst>
              <a:ext uri="{FF2B5EF4-FFF2-40B4-BE49-F238E27FC236}">
                <a16:creationId xmlns:a16="http://schemas.microsoft.com/office/drawing/2014/main" id="{7C6E3791-950E-4225-BE2F-421DF84CA71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1026" r="10810"/>
          <a:stretch/>
        </p:blipFill>
        <p:spPr>
          <a:xfrm>
            <a:off x="6209610" y="487"/>
            <a:ext cx="5982390" cy="6857027"/>
          </a:xfrm>
        </p:spPr>
      </p:pic>
      <p:sp>
        <p:nvSpPr>
          <p:cNvPr id="7" name="Title 6">
            <a:extLst>
              <a:ext uri="{FF2B5EF4-FFF2-40B4-BE49-F238E27FC236}">
                <a16:creationId xmlns:a16="http://schemas.microsoft.com/office/drawing/2014/main" id="{81E5321E-D050-425C-92C4-85A199FF2CFC}"/>
              </a:ext>
            </a:extLst>
          </p:cNvPr>
          <p:cNvSpPr>
            <a:spLocks noGrp="1"/>
          </p:cNvSpPr>
          <p:nvPr>
            <p:ph type="title"/>
          </p:nvPr>
        </p:nvSpPr>
        <p:spPr/>
        <p:txBody>
          <a:bodyPr/>
          <a:lstStyle/>
          <a:p>
            <a:r>
              <a:rPr lang="en-GB" dirty="0"/>
              <a:t>DevOps for Desktop</a:t>
            </a:r>
            <a:endParaRPr lang="en-US" dirty="0"/>
          </a:p>
        </p:txBody>
      </p:sp>
      <p:sp>
        <p:nvSpPr>
          <p:cNvPr id="8" name="Text Placeholder 7">
            <a:extLst>
              <a:ext uri="{FF2B5EF4-FFF2-40B4-BE49-F238E27FC236}">
                <a16:creationId xmlns:a16="http://schemas.microsoft.com/office/drawing/2014/main" id="{E8D8F875-12F2-4430-9A02-AD6BE04B862E}"/>
              </a:ext>
            </a:extLst>
          </p:cNvPr>
          <p:cNvSpPr>
            <a:spLocks noGrp="1"/>
          </p:cNvSpPr>
          <p:nvPr>
            <p:ph type="body" sz="quarter" idx="11"/>
          </p:nvPr>
        </p:nvSpPr>
        <p:spPr>
          <a:xfrm>
            <a:off x="426425" y="1130239"/>
            <a:ext cx="5555965" cy="5288401"/>
          </a:xfrm>
        </p:spPr>
        <p:txBody>
          <a:bodyPr/>
          <a:lstStyle/>
          <a:p>
            <a:r>
              <a:rPr lang="en-GB" sz="1961" dirty="0"/>
              <a:t>DevOps principles are not just for web apps, containers &amp; micro-service architectures. </a:t>
            </a:r>
            <a:br>
              <a:rPr lang="en-GB" sz="1961" dirty="0"/>
            </a:br>
            <a:br>
              <a:rPr lang="en-GB" sz="1961" dirty="0"/>
            </a:br>
            <a:r>
              <a:rPr lang="en-GB" sz="1961" dirty="0"/>
              <a:t>Common area of focus is on improving the flow of value to your customers with CI &amp; CD to the desktop</a:t>
            </a:r>
            <a:br>
              <a:rPr lang="en-GB" sz="1961" dirty="0"/>
            </a:br>
            <a:endParaRPr lang="en-GB" dirty="0"/>
          </a:p>
          <a:p>
            <a:r>
              <a:rPr lang="en-GB" dirty="0">
                <a:solidFill>
                  <a:srgbClr val="0078D7"/>
                </a:solidFill>
              </a:rPr>
              <a:t>Evergreen Installation Technologies</a:t>
            </a:r>
          </a:p>
          <a:p>
            <a:pPr marL="448193" indent="-448193">
              <a:buFont typeface="Arial" panose="020B0604020202020204" pitchFamily="34" charset="0"/>
              <a:buChar char="•"/>
            </a:pPr>
            <a:r>
              <a:rPr lang="en-GB" dirty="0" err="1"/>
              <a:t>ClickOnce</a:t>
            </a:r>
            <a:endParaRPr lang="en-GB" dirty="0"/>
          </a:p>
          <a:p>
            <a:pPr marL="448193" indent="-448193">
              <a:buFont typeface="Arial" panose="020B0604020202020204" pitchFamily="34" charset="0"/>
              <a:buChar char="•"/>
            </a:pPr>
            <a:r>
              <a:rPr lang="en-GB" dirty="0"/>
              <a:t>Squirrel</a:t>
            </a:r>
          </a:p>
          <a:p>
            <a:pPr marL="448193" indent="-448193">
              <a:buFont typeface="Arial" panose="020B0604020202020204" pitchFamily="34" charset="0"/>
              <a:buChar char="•"/>
            </a:pPr>
            <a:r>
              <a:rPr lang="en-GB" dirty="0"/>
              <a:t>Microsoft Store for </a:t>
            </a:r>
            <a:br>
              <a:rPr lang="en-GB" dirty="0"/>
            </a:br>
            <a:r>
              <a:rPr lang="en-GB" dirty="0"/>
              <a:t>Business and Education</a:t>
            </a:r>
            <a:endParaRPr lang="en-US" dirty="0"/>
          </a:p>
        </p:txBody>
      </p:sp>
    </p:spTree>
    <p:extLst>
      <p:ext uri="{BB962C8B-B14F-4D97-AF65-F5344CB8AC3E}">
        <p14:creationId xmlns:p14="http://schemas.microsoft.com/office/powerpoint/2010/main" val="20366050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88210" y="897205"/>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72471" y="2048591"/>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88211" y="2097485"/>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88211" y="3308675"/>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88210" y="4307418"/>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72472" y="3248494"/>
            <a:ext cx="3192574" cy="831119"/>
          </a:xfrm>
          <a:prstGeom prst="rect">
            <a:avLst/>
          </a:prstGeom>
        </p:spPr>
        <p:txBody>
          <a:bodyPr lIns="0" tIns="0" rIns="0" bIns="0">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72472" y="4258524"/>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2009" y="5655103"/>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06271" y="5606208"/>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526648" y="2114592"/>
            <a:ext cx="7182326" cy="4089643"/>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1FB483-E5F9-4C42-9ACE-AF307C3554F2}"/>
              </a:ext>
            </a:extLst>
          </p:cNvPr>
          <p:cNvSpPr>
            <a:spLocks noGrp="1"/>
          </p:cNvSpPr>
          <p:nvPr>
            <p:ph type="title"/>
          </p:nvPr>
        </p:nvSpPr>
        <p:spPr/>
        <p:txBody>
          <a:bodyPr/>
          <a:lstStyle/>
          <a:p>
            <a:pPr algn="ctr"/>
            <a:r>
              <a:rPr lang="en-US" dirty="0" err="1"/>
              <a:t>Grazie</a:t>
            </a:r>
            <a:r>
              <a:rPr lang="en-US" dirty="0"/>
              <a:t> </a:t>
            </a:r>
            <a:r>
              <a:rPr lang="en-US" dirty="0" err="1"/>
              <a:t>ai</a:t>
            </a:r>
            <a:r>
              <a:rPr lang="en-US" dirty="0"/>
              <a:t> </a:t>
            </a:r>
            <a:r>
              <a:rPr lang="en-US" dirty="0" err="1"/>
              <a:t>nostri</a:t>
            </a:r>
            <a:r>
              <a:rPr lang="en-US" dirty="0"/>
              <a:t> sponsor</a:t>
            </a:r>
          </a:p>
        </p:txBody>
      </p:sp>
      <p:pic>
        <p:nvPicPr>
          <p:cNvPr id="5" name="Picture 4">
            <a:extLst>
              <a:ext uri="{FF2B5EF4-FFF2-40B4-BE49-F238E27FC236}">
                <a16:creationId xmlns:a16="http://schemas.microsoft.com/office/drawing/2014/main" id="{F077890D-165E-41A8-BA8F-24419405D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195" y="1444655"/>
            <a:ext cx="4506316" cy="1387322"/>
          </a:xfrm>
          <a:prstGeom prst="rect">
            <a:avLst/>
          </a:prstGeom>
        </p:spPr>
      </p:pic>
      <p:pic>
        <p:nvPicPr>
          <p:cNvPr id="6" name="Picture 5">
            <a:extLst>
              <a:ext uri="{FF2B5EF4-FFF2-40B4-BE49-F238E27FC236}">
                <a16:creationId xmlns:a16="http://schemas.microsoft.com/office/drawing/2014/main" id="{3C90B0D0-0C08-4DAC-A027-C1CD26FFAB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928" b="23180"/>
          <a:stretch/>
        </p:blipFill>
        <p:spPr>
          <a:xfrm>
            <a:off x="6361695" y="1444655"/>
            <a:ext cx="5156476" cy="1387322"/>
          </a:xfrm>
          <a:prstGeom prst="rect">
            <a:avLst/>
          </a:prstGeom>
        </p:spPr>
      </p:pic>
      <p:pic>
        <p:nvPicPr>
          <p:cNvPr id="7" name="Picture 6">
            <a:extLst>
              <a:ext uri="{FF2B5EF4-FFF2-40B4-BE49-F238E27FC236}">
                <a16:creationId xmlns:a16="http://schemas.microsoft.com/office/drawing/2014/main" id="{41D05A12-B514-4D07-A4AC-375FCF4112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9790" y="3442673"/>
            <a:ext cx="5412420" cy="1989064"/>
          </a:xfrm>
          <a:prstGeom prst="rect">
            <a:avLst/>
          </a:prstGeom>
        </p:spPr>
      </p:pic>
    </p:spTree>
    <p:extLst>
      <p:ext uri="{BB962C8B-B14F-4D97-AF65-F5344CB8AC3E}">
        <p14:creationId xmlns:p14="http://schemas.microsoft.com/office/powerpoint/2010/main" val="24048346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419080" y="6157373"/>
            <a:ext cx="3607790" cy="420037"/>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chemeClr val="tx2"/>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1" y="487"/>
            <a:ext cx="3122511" cy="685702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511833" y="579345"/>
            <a:ext cx="6876376" cy="5087106"/>
          </a:xfrm>
          <a:prstGeom prst="rect">
            <a:avLst/>
          </a:prstGeom>
          <a:noFill/>
        </p:spPr>
        <p:txBody>
          <a:bodyPr wrap="square" lIns="179285" tIns="143428" rIns="179285" bIns="143428" rtlCol="0">
            <a:spAutoFit/>
          </a:bodyPr>
          <a:lstStyle/>
          <a:p>
            <a:pPr>
              <a:spcAft>
                <a:spcPts val="3529"/>
              </a:spcAft>
            </a:pPr>
            <a:r>
              <a:rPr lang="en-GB" sz="1765" dirty="0"/>
              <a:t>Plan smarter, collaborate better, and ship faster with a set of modern dev services</a:t>
            </a:r>
          </a:p>
          <a:p>
            <a:pPr>
              <a:spcAft>
                <a:spcPts val="3529"/>
              </a:spcAft>
            </a:pPr>
            <a:r>
              <a:rPr lang="en-GB" sz="1765" dirty="0"/>
              <a:t>Any developer, any platform, any cloud. Full support for hybrid cloud, on-premises &amp; containers.</a:t>
            </a:r>
          </a:p>
          <a:p>
            <a:pPr>
              <a:spcAft>
                <a:spcPts val="3529"/>
              </a:spcAft>
            </a:pPr>
            <a:r>
              <a:rPr lang="en-GB" sz="1765" dirty="0"/>
              <a:t>Use all the Azure DevOps services or choose just what you need to complement your existing workflows</a:t>
            </a:r>
          </a:p>
          <a:p>
            <a:pPr>
              <a:spcAft>
                <a:spcPts val="3529"/>
              </a:spcAft>
            </a:pPr>
            <a:r>
              <a:rPr lang="en-GB" sz="1765" dirty="0"/>
              <a:t>Best in class builds for open source. Free unlimited build minutes for public projects and up to 10 free concurrent jobs across Windows, Linux and macOS</a:t>
            </a:r>
          </a:p>
          <a:p>
            <a:pPr>
              <a:spcAft>
                <a:spcPts val="3529"/>
              </a:spcAft>
            </a:pPr>
            <a:r>
              <a:rPr lang="en-GB" sz="1765"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734174" y="716438"/>
            <a:ext cx="544382" cy="544382"/>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24404" y="4970178"/>
            <a:ext cx="544382" cy="544382"/>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22480" y="3742557"/>
            <a:ext cx="544382" cy="544382"/>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734174" y="2705437"/>
            <a:ext cx="544382" cy="544382"/>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734174" y="1710411"/>
            <a:ext cx="544382" cy="544382"/>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479634" y="6059630"/>
            <a:ext cx="2271120" cy="615516"/>
          </a:xfrm>
          <a:prstGeom prst="rect">
            <a:avLst/>
          </a:prstGeom>
          <a:noFill/>
        </p:spPr>
        <p:txBody>
          <a:bodyPr wrap="none" lIns="179285" tIns="143428" rIns="179285" bIns="143428" rtlCol="0">
            <a:spAutoFit/>
          </a:bodyPr>
          <a:lstStyle/>
          <a:p>
            <a:pPr>
              <a:lnSpc>
                <a:spcPct val="90000"/>
              </a:lnSpc>
              <a:spcAft>
                <a:spcPts val="588"/>
              </a:spcAft>
            </a:pPr>
            <a:r>
              <a:rPr lang="en-GB" sz="2353">
                <a:gradFill>
                  <a:gsLst>
                    <a:gs pos="2917">
                      <a:schemeClr val="tx1"/>
                    </a:gs>
                    <a:gs pos="30000">
                      <a:schemeClr val="tx1"/>
                    </a:gs>
                  </a:gsLst>
                  <a:lin ang="5400000" scaled="0"/>
                </a:gradFill>
              </a:rPr>
              <a:t>Start free today</a:t>
            </a:r>
            <a:endParaRPr lang="en-US" sz="2353"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1" y="199355"/>
            <a:ext cx="3050600" cy="599969"/>
          </a:xfrm>
        </p:spPr>
        <p:txBody>
          <a:bodyPr/>
          <a:lstStyle/>
          <a:p>
            <a:pPr algn="ctr"/>
            <a:r>
              <a:rPr lang="en-US" sz="3137" dirty="0">
                <a:solidFill>
                  <a:srgbClr val="0070C0"/>
                </a:solidFill>
                <a:latin typeface="Segoe UI Semibold" panose="020B0702040204020203" pitchFamily="34" charset="0"/>
                <a:cs typeface="Segoe UI Semibold" panose="020B0702040204020203" pitchFamily="34" charset="0"/>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71439" y="1020197"/>
            <a:ext cx="1905785" cy="913431"/>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00B294"/>
                  </a:solidFill>
                  <a:latin typeface="+mj-lt"/>
                </a:rPr>
                <a:t>Azure Boards</a:t>
              </a:r>
              <a:endParaRPr lang="en-US" sz="1568"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71439" y="2187270"/>
            <a:ext cx="1905785" cy="936437"/>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D83B01"/>
                  </a:solidFill>
                  <a:latin typeface="+mj-lt"/>
                </a:rPr>
                <a:t>Azure </a:t>
              </a:r>
              <a:r>
                <a:rPr lang="en-US" sz="1568"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71439" y="3377349"/>
            <a:ext cx="1905785" cy="952177"/>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2560E0"/>
                  </a:solidFill>
                  <a:latin typeface="+mj-lt"/>
                </a:rPr>
                <a:t>Azure Pipelines</a:t>
              </a:r>
              <a:endParaRPr lang="en-US" sz="1568"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71439" y="4583168"/>
            <a:ext cx="1905785" cy="920155"/>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854CC7"/>
                  </a:solidFill>
                  <a:latin typeface="+mj-lt"/>
                </a:rPr>
                <a:t>Azure Test</a:t>
              </a:r>
              <a:r>
                <a:rPr lang="en-US" sz="1568"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71439" y="5756965"/>
            <a:ext cx="1905785" cy="879676"/>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CB2E6D"/>
                  </a:solidFill>
                  <a:latin typeface="+mj-lt"/>
                </a:rPr>
                <a:t>Azure Artifacts</a:t>
              </a:r>
              <a:endParaRPr lang="en-US" sz="1568"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74CF6-DCD7-42FB-874E-9695587B3C30}"/>
              </a:ext>
            </a:extLst>
          </p:cNvPr>
          <p:cNvSpPr>
            <a:spLocks noGrp="1"/>
          </p:cNvSpPr>
          <p:nvPr>
            <p:ph type="body" sz="quarter" idx="10"/>
          </p:nvPr>
        </p:nvSpPr>
        <p:spPr>
          <a:xfrm>
            <a:off x="424557" y="1115211"/>
            <a:ext cx="11339774" cy="271554"/>
          </a:xfrm>
        </p:spPr>
        <p:txBody>
          <a:bodyPr/>
          <a:lstStyle/>
          <a:p>
            <a:r>
              <a:rPr lang="en-GB" dirty="0"/>
              <a:t>The same functionality you know and love today, with greater openness, flexibility and focus</a:t>
            </a:r>
            <a:endParaRPr lang="en-US" dirty="0"/>
          </a:p>
        </p:txBody>
      </p:sp>
      <p:sp>
        <p:nvSpPr>
          <p:cNvPr id="3" name="Title 2">
            <a:extLst>
              <a:ext uri="{FF2B5EF4-FFF2-40B4-BE49-F238E27FC236}">
                <a16:creationId xmlns:a16="http://schemas.microsoft.com/office/drawing/2014/main" id="{D88A8E1A-0BB1-41E7-A153-730D57954AE0}"/>
              </a:ext>
            </a:extLst>
          </p:cNvPr>
          <p:cNvSpPr>
            <a:spLocks noGrp="1"/>
          </p:cNvSpPr>
          <p:nvPr>
            <p:ph type="title"/>
          </p:nvPr>
        </p:nvSpPr>
        <p:spPr/>
        <p:txBody>
          <a:bodyPr/>
          <a:lstStyle/>
          <a:p>
            <a:r>
              <a:rPr lang="en-GB" dirty="0"/>
              <a:t>Changes for existing VSTS / TFS customers</a:t>
            </a:r>
            <a:endParaRPr lang="en-US" dirty="0"/>
          </a:p>
        </p:txBody>
      </p:sp>
      <p:sp>
        <p:nvSpPr>
          <p:cNvPr id="4" name="Text Placeholder 3">
            <a:extLst>
              <a:ext uri="{FF2B5EF4-FFF2-40B4-BE49-F238E27FC236}">
                <a16:creationId xmlns:a16="http://schemas.microsoft.com/office/drawing/2014/main" id="{929DFB01-DC70-4121-A0AC-14E07325E4A9}"/>
              </a:ext>
            </a:extLst>
          </p:cNvPr>
          <p:cNvSpPr>
            <a:spLocks noGrp="1"/>
          </p:cNvSpPr>
          <p:nvPr>
            <p:ph type="body" sz="quarter" idx="11"/>
          </p:nvPr>
        </p:nvSpPr>
        <p:spPr>
          <a:xfrm>
            <a:off x="426424" y="1673147"/>
            <a:ext cx="5555966" cy="4744603"/>
          </a:xfrm>
        </p:spPr>
        <p:txBody>
          <a:bodyPr/>
          <a:lstStyle/>
          <a:p>
            <a:r>
              <a:rPr lang="en-GB" sz="1568" dirty="0"/>
              <a:t>Existing Accounts</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Existing </a:t>
            </a:r>
            <a:r>
              <a:rPr lang="en-GB" sz="1568" b="0" dirty="0">
                <a:solidFill>
                  <a:schemeClr val="tx1"/>
                </a:solidFill>
                <a:latin typeface="+mj-lt"/>
              </a:rPr>
              <a:t>https://</a:t>
            </a:r>
            <a:r>
              <a:rPr lang="en-GB" sz="1568" b="0" dirty="0">
                <a:solidFill>
                  <a:srgbClr val="0078D7"/>
                </a:solidFill>
                <a:latin typeface="+mj-lt"/>
              </a:rPr>
              <a:t>contoso</a:t>
            </a:r>
            <a:r>
              <a:rPr lang="en-GB" sz="1568" b="0" dirty="0">
                <a:solidFill>
                  <a:schemeClr val="tx1"/>
                </a:solidFill>
                <a:latin typeface="+mj-lt"/>
              </a:rPr>
              <a:t>.visualstudio.com </a:t>
            </a:r>
            <a:r>
              <a:rPr lang="en-GB" sz="1568" b="0" dirty="0">
                <a:solidFill>
                  <a:schemeClr val="tx1"/>
                </a:solidFill>
              </a:rPr>
              <a:t>URL continues to work. </a:t>
            </a:r>
            <a:r>
              <a:rPr lang="en-GB" sz="1568" b="0" dirty="0">
                <a:solidFill>
                  <a:schemeClr val="tx1"/>
                </a:solidFill>
                <a:latin typeface="+mj-lt"/>
              </a:rPr>
              <a:t>https://dev.azure.com/</a:t>
            </a:r>
            <a:r>
              <a:rPr lang="en-GB" sz="1568" b="0" dirty="0">
                <a:solidFill>
                  <a:srgbClr val="0078D7"/>
                </a:solidFill>
                <a:latin typeface="+mj-lt"/>
              </a:rPr>
              <a:t>contoso</a:t>
            </a:r>
            <a:r>
              <a:rPr lang="en-GB" sz="1568" b="0" dirty="0">
                <a:solidFill>
                  <a:schemeClr val="tx1"/>
                </a:solidFill>
                <a:latin typeface="+mj-lt"/>
              </a:rPr>
              <a:t> </a:t>
            </a:r>
            <a:r>
              <a:rPr lang="en-GB" sz="1568" b="0" dirty="0">
                <a:solidFill>
                  <a:schemeClr val="tx1"/>
                </a:solidFill>
              </a:rPr>
              <a:t>available for opt-in.</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a:t>
            </a:r>
            <a:r>
              <a:rPr lang="en-GB" sz="1568" b="0" dirty="0">
                <a:solidFill>
                  <a:schemeClr val="tx1"/>
                </a:solidFill>
                <a:latin typeface="+mj-lt"/>
              </a:rPr>
              <a:t>UI opt-in </a:t>
            </a:r>
            <a:r>
              <a:rPr lang="en-GB" sz="1568" b="0" dirty="0">
                <a:solidFill>
                  <a:schemeClr val="tx1"/>
                </a:solidFill>
              </a:rPr>
              <a:t>per user as preview feature. Will start advertising new UI once feedback from new accounts and early adopters has been incorporated.</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Can disable services on a per project basis for new UI</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Azure branding in communications and documentation (emails, alerts etc).</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Websites and documentation will move from Visual Studio to Azure based locations (with redirects in place).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Redirects available for some time.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TFS will remain the on-premises brand until the next major version in 2019. The new UI will be enabled in that release.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Existing TFS branded information and downloads remain in Visual Studio locations until next release. </a:t>
            </a:r>
          </a:p>
        </p:txBody>
      </p:sp>
      <p:sp>
        <p:nvSpPr>
          <p:cNvPr id="5" name="Text Placeholder 4">
            <a:extLst>
              <a:ext uri="{FF2B5EF4-FFF2-40B4-BE49-F238E27FC236}">
                <a16:creationId xmlns:a16="http://schemas.microsoft.com/office/drawing/2014/main" id="{D7F254A0-E575-426B-AE41-CDBBF981B9FE}"/>
              </a:ext>
            </a:extLst>
          </p:cNvPr>
          <p:cNvSpPr>
            <a:spLocks noGrp="1"/>
          </p:cNvSpPr>
          <p:nvPr>
            <p:ph type="body" sz="quarter" idx="13"/>
          </p:nvPr>
        </p:nvSpPr>
        <p:spPr>
          <a:xfrm>
            <a:off x="6209612" y="1673148"/>
            <a:ext cx="5547873" cy="3764036"/>
          </a:xfrm>
        </p:spPr>
        <p:txBody>
          <a:bodyPr/>
          <a:lstStyle/>
          <a:p>
            <a:r>
              <a:rPr lang="en-GB" sz="1568" dirty="0"/>
              <a:t>Pricing</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latin typeface="+mj-lt"/>
              </a:rPr>
              <a:t>Public project usage is now free.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The free tier for Pipelines now includes </a:t>
            </a:r>
            <a:r>
              <a:rPr lang="en-GB" sz="1568" b="0" dirty="0">
                <a:solidFill>
                  <a:schemeClr val="tx1"/>
                </a:solidFill>
                <a:latin typeface="+mj-lt"/>
              </a:rPr>
              <a:t>1,800</a:t>
            </a:r>
            <a:r>
              <a:rPr lang="en-GB" sz="1568" b="0" dirty="0">
                <a:solidFill>
                  <a:schemeClr val="tx1"/>
                </a:solidFill>
              </a:rPr>
              <a:t> minutes per month, up from 240.</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Pipelines can be used independently from Repos — so if you are only using Pipelines and your repos are hosted on GitHub you don’t need to pay for Repos or Boards (Basic) users.</a:t>
            </a:r>
          </a:p>
          <a:p>
            <a:endParaRPr lang="en-GB" sz="1568" dirty="0"/>
          </a:p>
          <a:p>
            <a:r>
              <a:rPr lang="en-GB" sz="1568" dirty="0"/>
              <a:t>New Accounts</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https://dev.azure.com/contoso based URL.</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navigation &amp; branding by default.</a:t>
            </a:r>
          </a:p>
        </p:txBody>
      </p:sp>
    </p:spTree>
    <p:extLst>
      <p:ext uri="{BB962C8B-B14F-4D97-AF65-F5344CB8AC3E}">
        <p14:creationId xmlns:p14="http://schemas.microsoft.com/office/powerpoint/2010/main" val="41107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26424" y="934147"/>
            <a:ext cx="11339774" cy="271554"/>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26424" y="1520957"/>
            <a:ext cx="5555966" cy="2602122"/>
          </a:xfrm>
        </p:spPr>
        <p:txBody>
          <a:bodyPr/>
          <a:lstStyle/>
          <a:p>
            <a:pPr>
              <a:spcAft>
                <a:spcPts val="1176"/>
              </a:spcAft>
            </a:pPr>
            <a:r>
              <a:rPr lang="en-US" sz="1568" b="0" dirty="0">
                <a:solidFill>
                  <a:srgbClr val="0078D7"/>
                </a:solidFill>
                <a:latin typeface="+mj-lt"/>
              </a:rPr>
              <a:t>Benefits of Cloud Hosted Azure DevOps Services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Global availability</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Hosted and maintained by Microsoft with 99.9% uptime guarantee and 24x7 support</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Immediate access to latest features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Simplified deployment to Azure</a:t>
            </a:r>
          </a:p>
          <a:p>
            <a:pPr>
              <a:spcAft>
                <a:spcPts val="1176"/>
              </a:spcAft>
            </a:pPr>
            <a:endParaRPr lang="en-US" sz="1568"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209612" y="1520958"/>
            <a:ext cx="5547873" cy="1810358"/>
          </a:xfrm>
        </p:spPr>
        <p:txBody>
          <a:bodyPr/>
          <a:lstStyle/>
          <a:p>
            <a:pPr>
              <a:spcAft>
                <a:spcPts val="1176"/>
              </a:spcAft>
            </a:pPr>
            <a:r>
              <a:rPr lang="en-US" sz="1568" b="0" dirty="0">
                <a:solidFill>
                  <a:srgbClr val="0078D7"/>
                </a:solidFill>
                <a:latin typeface="+mj-lt"/>
              </a:rPr>
              <a:t>TFS Import Service</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Fully supported high fidelity migration path</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Trusted by many large enterprises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Now faster and easier to use</a:t>
            </a:r>
          </a:p>
          <a:p>
            <a:endParaRPr lang="en-US" sz="1568"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77" y="3909121"/>
            <a:ext cx="12192000" cy="2948393"/>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209612" y="3218982"/>
            <a:ext cx="5500162" cy="420037"/>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60966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wrap="square" lIns="105877" tIns="141169" rIns="105877" bIns="0" rtlCol="0">
            <a:noAutofit/>
          </a:bodyPr>
          <a:lstStyle/>
          <a:p>
            <a:r>
              <a:rPr lang="en-GB" sz="3529" b="0" dirty="0">
                <a:latin typeface="+mj-lt"/>
              </a:rPr>
              <a:t>Free</a:t>
            </a:r>
            <a:endParaRPr lang="en-GB" b="0" dirty="0">
              <a:latin typeface="+mj-lt"/>
            </a:endParaRPr>
          </a:p>
          <a:p>
            <a:r>
              <a:rPr lang="en-GB" b="0" dirty="0">
                <a:solidFill>
                  <a:schemeClr val="tx1"/>
                </a:solidFill>
                <a:latin typeface="+mj-lt"/>
              </a:rPr>
              <a:t>Unlimited users and build time</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wrap="square" lIns="105877" tIns="141169" rIns="105877" bIns="0" rtlCol="0">
            <a:noAutofit/>
          </a:bodyPr>
          <a:lstStyle/>
          <a:p>
            <a:r>
              <a:rPr lang="en-GB" sz="3529" b="0" dirty="0">
                <a:latin typeface="+mj-lt"/>
              </a:rPr>
              <a:t>Free</a:t>
            </a:r>
          </a:p>
          <a:p>
            <a:r>
              <a:rPr lang="en-GB" b="0" dirty="0">
                <a:solidFill>
                  <a:schemeClr val="tx1"/>
                </a:solidFill>
                <a:latin typeface="+mj-lt"/>
              </a:rPr>
              <a:t>Start free with up to 5 users</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wrap="square" lIns="105877" tIns="141169" rIns="105877" bIns="0" rtlCol="0">
            <a:noAutofit/>
          </a:bodyPr>
          <a:lstStyle/>
          <a:p>
            <a:r>
              <a:rPr lang="en-GB" sz="2745" b="0" dirty="0">
                <a:latin typeface="+mj-lt"/>
              </a:rPr>
              <a:t>Starts at </a:t>
            </a:r>
            <a:r>
              <a:rPr lang="en-GB" sz="3529"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p>
          <a:p>
            <a:pPr marL="174297" indent="-174297">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61" b="1" dirty="0">
                <a:solidFill>
                  <a:schemeClr val="tx2"/>
                </a:solidFill>
                <a:latin typeface="Segoe UI Semibold" panose="020B0702040204020203" pitchFamily="34" charset="0"/>
                <a:cs typeface="Segoe UI Semibold" panose="020B0702040204020203" pitchFamily="34" charset="0"/>
              </a:rPr>
              <a:t>https://azure.com/pricing/details/</a:t>
            </a:r>
            <a:r>
              <a:rPr lang="en-US" sz="1961" b="1" dirty="0" err="1">
                <a:solidFill>
                  <a:schemeClr val="tx2"/>
                </a:solidFill>
                <a:latin typeface="Segoe UI Semibold" panose="020B0702040204020203" pitchFamily="34" charset="0"/>
                <a:cs typeface="Segoe UI Semibold" panose="020B0702040204020203" pitchFamily="34" charset="0"/>
              </a:rPr>
              <a:t>devops</a:t>
            </a:r>
            <a:r>
              <a:rPr lang="en-US" sz="1961"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218120" y="5960573"/>
            <a:ext cx="3623050" cy="633625"/>
          </a:xfrm>
          <a:prstGeom prst="rect">
            <a:avLst/>
          </a:prstGeom>
        </p:spPr>
        <p:txBody>
          <a:bodyPr wrap="square" lIns="0" tIns="0" rIns="0" bIns="0">
            <a:spAutoFit/>
          </a:bodyPr>
          <a:lstStyle/>
          <a:p>
            <a:r>
              <a:rPr lang="en-GB" sz="1029" dirty="0"/>
              <a:t>5 Boards &amp; Repos users and 5 </a:t>
            </a:r>
            <a:r>
              <a:rPr lang="en-GB" sz="1029" dirty="0" err="1"/>
              <a:t>Artifacts</a:t>
            </a:r>
            <a:r>
              <a:rPr lang="en-GB" sz="1029" dirty="0"/>
              <a:t> users free. Pipelines with unlimited minutes, Test Plans users and additional </a:t>
            </a:r>
            <a:r>
              <a:rPr lang="en-GB" sz="1029" dirty="0" err="1"/>
              <a:t>Artifacts</a:t>
            </a:r>
            <a:r>
              <a:rPr lang="en-GB" sz="1029" dirty="0"/>
              <a:t> users also available. Please see the Azure pricing calculator for details. </a:t>
            </a:r>
            <a:endParaRPr lang="en-US" sz="1029"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1" y="5807716"/>
            <a:ext cx="445362" cy="506901"/>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rgbClr val="0078D7"/>
                </a:solidFill>
              </a:rPr>
              <a:t>*</a:t>
            </a:r>
            <a:endParaRPr lang="en-US" sz="1568" dirty="0" err="1">
              <a:solidFill>
                <a:srgbClr val="0078D7"/>
              </a:solidFill>
            </a:endParaRPr>
          </a:p>
        </p:txBody>
      </p:sp>
    </p:spTree>
    <p:extLst>
      <p:ext uri="{BB962C8B-B14F-4D97-AF65-F5344CB8AC3E}">
        <p14:creationId xmlns:p14="http://schemas.microsoft.com/office/powerpoint/2010/main" val="371562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GB" dirty="0"/>
              <a:t>GRAZIE!</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776541"/>
            <a:ext cx="9860611" cy="1165866"/>
          </a:xfrm>
        </p:spPr>
        <p:txBody>
          <a:bodyPr/>
          <a:lstStyle/>
          <a:p>
            <a:r>
              <a:rPr lang="it-IT" dirty="0"/>
              <a:t>Riccardo Cappello</a:t>
            </a:r>
          </a:p>
          <a:p>
            <a:r>
              <a:rPr lang="it-IT" dirty="0"/>
              <a:t>Operative Manager @ ALTEN Italia</a:t>
            </a:r>
          </a:p>
          <a:p>
            <a:r>
              <a:rPr lang="it-IT" dirty="0"/>
              <a:t>Microsoft Azure MVP | Intel Software Innovator</a:t>
            </a:r>
            <a:endParaRPr lang="en-US" dirty="0"/>
          </a:p>
          <a:p>
            <a:endParaRPr lang="en-US" dirty="0"/>
          </a:p>
        </p:txBody>
      </p:sp>
      <p:sp>
        <p:nvSpPr>
          <p:cNvPr id="9" name="Rectangle 8">
            <a:extLst>
              <a:ext uri="{FF2B5EF4-FFF2-40B4-BE49-F238E27FC236}">
                <a16:creationId xmlns:a16="http://schemas.microsoft.com/office/drawing/2014/main" id="{A8EB8EC6-8BE0-44B7-8ACA-342EBA921358}"/>
              </a:ext>
            </a:extLst>
          </p:cNvPr>
          <p:cNvSpPr/>
          <p:nvPr/>
        </p:nvSpPr>
        <p:spPr bwMode="auto">
          <a:xfrm>
            <a:off x="8296507" y="49442"/>
            <a:ext cx="3835030" cy="16288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it-IT"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Immagine 3">
            <a:extLst>
              <a:ext uri="{FF2B5EF4-FFF2-40B4-BE49-F238E27FC236}">
                <a16:creationId xmlns:a16="http://schemas.microsoft.com/office/drawing/2014/main" id="{F74BE2EE-A5BD-4996-8443-5C0DA45BEEBD}"/>
              </a:ext>
            </a:extLst>
          </p:cNvPr>
          <p:cNvPicPr>
            <a:picLocks noChangeAspect="1"/>
          </p:cNvPicPr>
          <p:nvPr/>
        </p:nvPicPr>
        <p:blipFill>
          <a:blip r:embed="rId3"/>
          <a:stretch>
            <a:fillRect/>
          </a:stretch>
        </p:blipFill>
        <p:spPr>
          <a:xfrm>
            <a:off x="8500820" y="237185"/>
            <a:ext cx="823764" cy="1297710"/>
          </a:xfrm>
          <a:prstGeom prst="rect">
            <a:avLst/>
          </a:prstGeom>
        </p:spPr>
      </p:pic>
      <p:pic>
        <p:nvPicPr>
          <p:cNvPr id="5" name="Picture 2" descr="https://software.intel.com/sites/default/files/managed/9f/d5/Intel%C2%AE%20Software%20Innovator%20Program%20%20%20Overview%20%20%20Intel%C2%AE%20Developer%20Zone.png">
            <a:extLst>
              <a:ext uri="{FF2B5EF4-FFF2-40B4-BE49-F238E27FC236}">
                <a16:creationId xmlns:a16="http://schemas.microsoft.com/office/drawing/2014/main" id="{59D908DA-824A-4110-8F07-EAADE9A9A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7129" y="116348"/>
            <a:ext cx="1156137" cy="1401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69BF41E-27CE-44B1-988A-E8B8323A29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1495" y="212870"/>
            <a:ext cx="1370042" cy="1370042"/>
          </a:xfrm>
          <a:prstGeom prst="rect">
            <a:avLst/>
          </a:prstGeom>
        </p:spPr>
      </p:pic>
      <p:sp>
        <p:nvSpPr>
          <p:cNvPr id="10" name="Text Placeholder 2">
            <a:extLst>
              <a:ext uri="{FF2B5EF4-FFF2-40B4-BE49-F238E27FC236}">
                <a16:creationId xmlns:a16="http://schemas.microsoft.com/office/drawing/2014/main" id="{1E2790B9-6FC7-43CA-A462-1EE919D2C1C8}"/>
              </a:ext>
            </a:extLst>
          </p:cNvPr>
          <p:cNvSpPr txBox="1">
            <a:spLocks/>
          </p:cNvSpPr>
          <p:nvPr/>
        </p:nvSpPr>
        <p:spPr>
          <a:xfrm>
            <a:off x="543145" y="3002520"/>
            <a:ext cx="9860611" cy="1165866"/>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@rcappello | rcappello@outlook.com</a:t>
            </a:r>
          </a:p>
          <a:p>
            <a:endParaRPr lang="en-US" dirty="0"/>
          </a:p>
        </p:txBody>
      </p:sp>
    </p:spTree>
    <p:extLst>
      <p:ext uri="{BB962C8B-B14F-4D97-AF65-F5344CB8AC3E}">
        <p14:creationId xmlns:p14="http://schemas.microsoft.com/office/powerpoint/2010/main" val="405435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GB" dirty="0"/>
              <a:t>Welcome </a:t>
            </a:r>
            <a:br>
              <a:rPr lang="en-GB" dirty="0"/>
            </a:br>
            <a:r>
              <a:rPr lang="en-GB" dirty="0"/>
              <a:t>Azure DevOps!</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776541"/>
            <a:ext cx="9860611" cy="1165866"/>
          </a:xfrm>
        </p:spPr>
        <p:txBody>
          <a:bodyPr/>
          <a:lstStyle/>
          <a:p>
            <a:r>
              <a:rPr lang="it-IT" dirty="0"/>
              <a:t>Riccardo Cappello</a:t>
            </a:r>
          </a:p>
          <a:p>
            <a:r>
              <a:rPr lang="it-IT" dirty="0"/>
              <a:t>Operative Manager @ ALTEN Italia</a:t>
            </a:r>
          </a:p>
          <a:p>
            <a:r>
              <a:rPr lang="it-IT" dirty="0"/>
              <a:t>Microsoft Azure MVP | Intel Software Innovator</a:t>
            </a:r>
            <a:endParaRPr lang="en-US" dirty="0"/>
          </a:p>
          <a:p>
            <a:endParaRPr lang="en-US" dirty="0"/>
          </a:p>
        </p:txBody>
      </p:sp>
      <p:sp>
        <p:nvSpPr>
          <p:cNvPr id="9" name="Rectangle 8">
            <a:extLst>
              <a:ext uri="{FF2B5EF4-FFF2-40B4-BE49-F238E27FC236}">
                <a16:creationId xmlns:a16="http://schemas.microsoft.com/office/drawing/2014/main" id="{A8EB8EC6-8BE0-44B7-8ACA-342EBA921358}"/>
              </a:ext>
            </a:extLst>
          </p:cNvPr>
          <p:cNvSpPr/>
          <p:nvPr/>
        </p:nvSpPr>
        <p:spPr bwMode="auto">
          <a:xfrm>
            <a:off x="8296507" y="60392"/>
            <a:ext cx="3835030" cy="16288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Immagine 3">
            <a:extLst>
              <a:ext uri="{FF2B5EF4-FFF2-40B4-BE49-F238E27FC236}">
                <a16:creationId xmlns:a16="http://schemas.microsoft.com/office/drawing/2014/main" id="{F74BE2EE-A5BD-4996-8443-5C0DA45BEEBD}"/>
              </a:ext>
            </a:extLst>
          </p:cNvPr>
          <p:cNvPicPr>
            <a:picLocks noChangeAspect="1"/>
          </p:cNvPicPr>
          <p:nvPr/>
        </p:nvPicPr>
        <p:blipFill>
          <a:blip r:embed="rId3"/>
          <a:stretch>
            <a:fillRect/>
          </a:stretch>
        </p:blipFill>
        <p:spPr>
          <a:xfrm>
            <a:off x="8500820" y="248135"/>
            <a:ext cx="823764" cy="1297710"/>
          </a:xfrm>
          <a:prstGeom prst="rect">
            <a:avLst/>
          </a:prstGeom>
        </p:spPr>
      </p:pic>
      <p:pic>
        <p:nvPicPr>
          <p:cNvPr id="5" name="Picture 2" descr="https://software.intel.com/sites/default/files/managed/9f/d5/Intel%C2%AE%20Software%20Innovator%20Program%20%20%20Overview%20%20%20Intel%C2%AE%20Developer%20Zone.png">
            <a:extLst>
              <a:ext uri="{FF2B5EF4-FFF2-40B4-BE49-F238E27FC236}">
                <a16:creationId xmlns:a16="http://schemas.microsoft.com/office/drawing/2014/main" id="{59D908DA-824A-4110-8F07-EAADE9A9A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7129" y="127298"/>
            <a:ext cx="1156137" cy="1401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69BF41E-27CE-44B1-988A-E8B8323A29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1495" y="223820"/>
            <a:ext cx="1370042" cy="1370042"/>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DevOps is the union of </a:t>
              </a:r>
              <a:r>
                <a:rPr lang="en-US" sz="2745" b="1" dirty="0">
                  <a:solidFill>
                    <a:srgbClr val="0078D7"/>
                  </a:solidFill>
                </a:rPr>
                <a:t>people</a:t>
              </a:r>
              <a:r>
                <a:rPr lang="en-US" sz="2745" dirty="0"/>
                <a:t>, </a:t>
              </a:r>
              <a:r>
                <a:rPr lang="en-US" sz="2745" b="1" dirty="0">
                  <a:solidFill>
                    <a:srgbClr val="0078D7"/>
                  </a:solidFill>
                </a:rPr>
                <a:t>process</a:t>
              </a:r>
              <a:r>
                <a:rPr lang="en-US" sz="2745" dirty="0"/>
                <a:t>, and </a:t>
              </a:r>
              <a:r>
                <a:rPr lang="en-US" sz="2745" b="1" dirty="0">
                  <a:solidFill>
                    <a:srgbClr val="0078D7"/>
                  </a:solidFill>
                </a:rPr>
                <a:t>products</a:t>
              </a:r>
              <a:r>
                <a:rPr lang="en-US" sz="2745"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36273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85106" y="3254399"/>
            <a:ext cx="2084546" cy="904991"/>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Faster</a:t>
            </a:r>
          </a:p>
          <a:p>
            <a:pPr algn="ctr" defTabSz="896010">
              <a:spcBef>
                <a:spcPts val="769"/>
              </a:spcBef>
              <a:defRPr/>
            </a:pPr>
            <a:r>
              <a:rPr lang="en-US" sz="2307"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344577" y="3286467"/>
            <a:ext cx="1370120" cy="904991"/>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Increased</a:t>
            </a:r>
          </a:p>
          <a:p>
            <a:pPr algn="ctr" defTabSz="896010">
              <a:spcBef>
                <a:spcPts val="769"/>
              </a:spcBef>
              <a:defRPr/>
            </a:pPr>
            <a:r>
              <a:rPr lang="en-US" sz="2307"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2,604x Faster Mean </a:t>
            </a:r>
          </a:p>
          <a:p>
            <a:pPr algn="ctr" defTabSz="896010">
              <a:spcBef>
                <a:spcPts val="769"/>
              </a:spcBef>
              <a:defRPr/>
            </a:pPr>
            <a:r>
              <a:rPr lang="en-US" sz="2307"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2,555x Faster Lead </a:t>
            </a:r>
          </a:p>
          <a:p>
            <a:pPr algn="ctr" defTabSz="896010">
              <a:spcBef>
                <a:spcPts val="769"/>
              </a:spcBef>
              <a:defRPr/>
            </a:pPr>
            <a:r>
              <a:rPr lang="en-US" sz="2307"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7x Lower Change </a:t>
            </a:r>
          </a:p>
          <a:p>
            <a:pPr algn="ctr" defTabSz="896010">
              <a:spcBef>
                <a:spcPts val="769"/>
              </a:spcBef>
              <a:defRPr/>
            </a:pPr>
            <a:r>
              <a:rPr lang="en-US" sz="2307"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46x Deployment</a:t>
            </a:r>
          </a:p>
          <a:p>
            <a:pPr algn="ctr" defTabSz="896010">
              <a:spcBef>
                <a:spcPts val="769"/>
              </a:spcBef>
              <a:defRPr/>
            </a:pPr>
            <a:r>
              <a:rPr lang="en-US" sz="2307"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7880" tIns="43940" rIns="87880" bIns="43940" numCol="1" anchor="t" anchorCtr="0" compatLnSpc="1">
              <a:prstTxWarp prst="textNoShape">
                <a:avLst/>
              </a:prstTxWarp>
            </a:bodyPr>
            <a:lstStyle/>
            <a:p>
              <a:pPr>
                <a:defRPr/>
              </a:pPr>
              <a:endParaRPr lang="en-US" sz="1765"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chemeClr val="tx2"/>
                  </a:solidFill>
                  <a:latin typeface="+mj-lt"/>
                  <a:cs typeface="Segoe UI Light" panose="020B0502040204020203" pitchFamily="34" charset="0"/>
                </a:rPr>
                <a:t>$</a:t>
              </a:r>
              <a:endParaRPr lang="en-US" sz="2307"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sz="1765"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sz="1765"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00"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00"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00"/>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15841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3600" spc="-98" dirty="0"/>
              <a:t>What core technologies do I need to deploy &amp; learn faster?</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Integration (CI)</a:t>
            </a:r>
          </a:p>
          <a:p>
            <a:pPr algn="ctr" defTabSz="914192">
              <a:defRPr/>
            </a:pPr>
            <a:endParaRPr lang="en-US" sz="1568"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Improve software development quality and speed.</a:t>
            </a:r>
          </a:p>
          <a:p>
            <a:pPr marL="280067" indent="-280067">
              <a:buFont typeface="Arial" panose="020B0604020202020204" pitchFamily="34" charset="0"/>
              <a:buChar char="•"/>
              <a:defRPr/>
            </a:pPr>
            <a:r>
              <a:rPr lang="en-US" sz="1568" b="0" dirty="0">
                <a:solidFill>
                  <a:srgbClr val="000000"/>
                </a:solidFill>
              </a:rPr>
              <a:t>When you use Azure Pipelines or Jenkins to build apps in the cloud and deploy to Azure, each time you commit code, it’s automatically built and tested and bugs are detected faster.</a:t>
            </a:r>
            <a:endParaRPr lang="en-US" sz="1568"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Deployment (CD)</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By combining continuous integration and infrastructure as code (</a:t>
            </a:r>
            <a:r>
              <a:rPr lang="en-US" sz="1568" b="0" dirty="0" err="1">
                <a:solidFill>
                  <a:srgbClr val="000000"/>
                </a:solidFill>
              </a:rPr>
              <a:t>IaC</a:t>
            </a:r>
            <a:r>
              <a:rPr lang="en-US" sz="1568" b="0" dirty="0">
                <a:solidFill>
                  <a:srgbClr val="000000"/>
                </a:solidFill>
              </a:rPr>
              <a:t>), you’ll achieve identical deployments and the confidence to deploy to production at any time.</a:t>
            </a:r>
          </a:p>
          <a:p>
            <a:pPr marL="280067" indent="-280067">
              <a:buFont typeface="Arial" panose="020B0604020202020204" pitchFamily="34" charset="0"/>
              <a:buChar char="•"/>
              <a:defRPr/>
            </a:pPr>
            <a:r>
              <a:rPr lang="en-US" sz="1568"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8889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Learning &amp; Monitoring</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With Azure Application Insights you can identify how your applications are performing and test if the recent deployment made things better or worse.</a:t>
            </a:r>
          </a:p>
          <a:p>
            <a:pPr marL="280067" indent="-280067">
              <a:buFont typeface="Arial" panose="020B0604020202020204" pitchFamily="34" charset="0"/>
              <a:buChar char="•"/>
              <a:defRPr/>
            </a:pPr>
            <a:r>
              <a:rPr lang="en-US" sz="1568" b="0" spc="-39" dirty="0">
                <a:solidFill>
                  <a:srgbClr val="000000"/>
                </a:solidFill>
              </a:rPr>
              <a:t>Using CI/CD practices, paired with monitoring</a:t>
            </a:r>
            <a:r>
              <a:rPr lang="en-US" sz="1568" b="0" dirty="0">
                <a:solidFill>
                  <a:srgbClr val="000000"/>
                </a:solidFill>
              </a:rPr>
              <a:t> </a:t>
            </a:r>
            <a:r>
              <a:rPr lang="en-US" sz="1568" b="0" spc="-29" dirty="0">
                <a:solidFill>
                  <a:srgbClr val="000000"/>
                </a:solidFill>
              </a:rPr>
              <a:t>tools, you’ll be able to safely deliver features</a:t>
            </a:r>
            <a:r>
              <a:rPr lang="en-US" sz="1568" b="0" dirty="0">
                <a:solidFill>
                  <a:srgbClr val="000000"/>
                </a:solidFill>
              </a:rPr>
              <a:t> to your customers as soon as they’re ready.</a:t>
            </a:r>
            <a:endParaRPr lang="en-US" sz="1568"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189496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55394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91C61-D877-4B41-8ABB-726A245D3E2A}"/>
              </a:ext>
            </a:extLst>
          </p:cNvPr>
          <p:cNvPicPr>
            <a:picLocks noChangeAspect="1"/>
          </p:cNvPicPr>
          <p:nvPr/>
        </p:nvPicPr>
        <p:blipFill rotWithShape="1">
          <a:blip r:embed="rId3"/>
          <a:srcRect r="21593" b="14387"/>
          <a:stretch/>
        </p:blipFill>
        <p:spPr>
          <a:xfrm>
            <a:off x="6094445" y="1504053"/>
            <a:ext cx="6097556" cy="4366826"/>
          </a:xfrm>
          <a:prstGeom prst="rect">
            <a:avLst/>
          </a:prstGeom>
        </p:spPr>
      </p:pic>
      <p:pic>
        <p:nvPicPr>
          <p:cNvPr id="21" name="Picture 20">
            <a:extLst>
              <a:ext uri="{FF2B5EF4-FFF2-40B4-BE49-F238E27FC236}">
                <a16:creationId xmlns:a16="http://schemas.microsoft.com/office/drawing/2014/main" id="{85213B5C-3F3E-48DE-9083-94F8E5C090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ASP.NET DevOps pipeline with 4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web app and pre-configured pipeline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spTree>
    <p:extLst>
      <p:ext uri="{BB962C8B-B14F-4D97-AF65-F5344CB8AC3E}">
        <p14:creationId xmlns:p14="http://schemas.microsoft.com/office/powerpoint/2010/main" val="214405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C504-8F7E-48E0-8AF4-EFC6FC619FC9}"/>
              </a:ext>
            </a:extLst>
          </p:cNvPr>
          <p:cNvSpPr>
            <a:spLocks noGrp="1"/>
          </p:cNvSpPr>
          <p:nvPr>
            <p:ph type="title"/>
          </p:nvPr>
        </p:nvSpPr>
        <p:spPr>
          <a:xfrm>
            <a:off x="1285499" y="2881420"/>
            <a:ext cx="10010687" cy="1446338"/>
          </a:xfrm>
        </p:spPr>
        <p:txBody>
          <a:bodyPr/>
          <a:lstStyle/>
          <a:p>
            <a:r>
              <a:rPr lang="en-GB" sz="3137" dirty="0"/>
              <a:t>Demo</a:t>
            </a:r>
            <a:br>
              <a:rPr lang="en-GB" sz="3137" dirty="0"/>
            </a:br>
            <a:r>
              <a:rPr lang="en-GB" dirty="0"/>
              <a:t>Azure DevOps Projects</a:t>
            </a:r>
            <a:endParaRPr lang="en-US" dirty="0"/>
          </a:p>
        </p:txBody>
      </p:sp>
    </p:spTree>
    <p:extLst>
      <p:ext uri="{BB962C8B-B14F-4D97-AF65-F5344CB8AC3E}">
        <p14:creationId xmlns:p14="http://schemas.microsoft.com/office/powerpoint/2010/main" val="3719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2693</TotalTime>
  <Words>2463</Words>
  <Application>Microsoft Office PowerPoint</Application>
  <PresentationFormat>Widescreen</PresentationFormat>
  <Paragraphs>283</Paragraphs>
  <Slides>24</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MS PGothic</vt:lpstr>
      <vt:lpstr>Arial</vt:lpstr>
      <vt:lpstr>Calibri</vt:lpstr>
      <vt:lpstr>Consolas</vt:lpstr>
      <vt:lpstr>Rockwell Extra Bold</vt:lpstr>
      <vt:lpstr>Segoe UI</vt:lpstr>
      <vt:lpstr>Segoe UI Light</vt:lpstr>
      <vt:lpstr>Segoe UI Semibold</vt:lpstr>
      <vt:lpstr>Segoe UI Semilight</vt:lpstr>
      <vt:lpstr>Wingdings</vt:lpstr>
      <vt:lpstr>Dotnet_Template</vt:lpstr>
      <vt:lpstr>PowerPoint Presentation</vt:lpstr>
      <vt:lpstr>Grazie ai nostri sponsor</vt:lpstr>
      <vt:lpstr>Welcome  Azure DevOps!</vt:lpstr>
      <vt:lpstr>What is DevOps?</vt:lpstr>
      <vt:lpstr>High Performance DevOps Companies Achieve…</vt:lpstr>
      <vt:lpstr>What core technologies do I need to deploy &amp; learn faster?</vt:lpstr>
      <vt:lpstr>Introducing Azure DevOps</vt:lpstr>
      <vt:lpstr>DevOps Pipelines in Minutes</vt:lpstr>
      <vt:lpstr>Demo Azure DevOps Projects</vt:lpstr>
      <vt:lpstr>Iteratively Removing Impediments</vt:lpstr>
      <vt:lpstr>Azure Boards</vt:lpstr>
      <vt:lpstr>Azure Repos</vt:lpstr>
      <vt:lpstr>Azure Pipelines</vt:lpstr>
      <vt:lpstr>Azure Pipelines</vt:lpstr>
      <vt:lpstr>Integrated with GitHub</vt:lpstr>
      <vt:lpstr>Demo Open Source Powered by Azure Pipelines</vt:lpstr>
      <vt:lpstr>Self-Hosted Agents</vt:lpstr>
      <vt:lpstr>DevOps for Desktop</vt:lpstr>
      <vt:lpstr>Self-Service Dev/Test Environments</vt:lpstr>
      <vt:lpstr>Azure DevOps</vt:lpstr>
      <vt:lpstr>Changes for existing VSTS / TFS customers</vt:lpstr>
      <vt:lpstr>Migrating from TFS to Azure DevOps</vt:lpstr>
      <vt:lpstr>Azure DevOps Services Pricing</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Riccardo Cappello</cp:lastModifiedBy>
  <cp:revision>5</cp:revision>
  <dcterms:created xsi:type="dcterms:W3CDTF">2018-01-09T22:22:16Z</dcterms:created>
  <dcterms:modified xsi:type="dcterms:W3CDTF">2018-10-17T20:52:58Z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